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76" r:id="rId1"/>
  </p:sldMasterIdLst>
  <p:notesMasterIdLst>
    <p:notesMasterId r:id="rId27"/>
  </p:notesMasterIdLst>
  <p:sldIdLst>
    <p:sldId id="256" r:id="rId2"/>
    <p:sldId id="257" r:id="rId3"/>
    <p:sldId id="272" r:id="rId4"/>
    <p:sldId id="258" r:id="rId5"/>
    <p:sldId id="259" r:id="rId6"/>
    <p:sldId id="260" r:id="rId7"/>
    <p:sldId id="261" r:id="rId8"/>
    <p:sldId id="262" r:id="rId9"/>
    <p:sldId id="263" r:id="rId10"/>
    <p:sldId id="264" r:id="rId11"/>
    <p:sldId id="265" r:id="rId12"/>
    <p:sldId id="266" r:id="rId13"/>
    <p:sldId id="278" r:id="rId14"/>
    <p:sldId id="294" r:id="rId15"/>
    <p:sldId id="295" r:id="rId16"/>
    <p:sldId id="296" r:id="rId17"/>
    <p:sldId id="279" r:id="rId18"/>
    <p:sldId id="280" r:id="rId19"/>
    <p:sldId id="292" r:id="rId20"/>
    <p:sldId id="270" r:id="rId21"/>
    <p:sldId id="290" r:id="rId22"/>
    <p:sldId id="293" r:id="rId23"/>
    <p:sldId id="297" r:id="rId24"/>
    <p:sldId id="267" r:id="rId25"/>
    <p:sldId id="289" r:id="rId26"/>
  </p:sldIdLst>
  <p:sldSz cx="9144000" cy="5143500" type="screen16x9"/>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59" autoAdjust="0"/>
    <p:restoredTop sz="86380" autoAdjust="0"/>
  </p:normalViewPr>
  <p:slideViewPr>
    <p:cSldViewPr>
      <p:cViewPr>
        <p:scale>
          <a:sx n="100" d="100"/>
          <a:sy n="100" d="100"/>
        </p:scale>
        <p:origin x="-282" y="18"/>
      </p:cViewPr>
      <p:guideLst>
        <p:guide orient="horz" pos="1620"/>
        <p:guide pos="2880"/>
      </p:guideLst>
    </p:cSldViewPr>
  </p:slideViewPr>
  <p:outlineViewPr>
    <p:cViewPr>
      <p:scale>
        <a:sx n="33" d="100"/>
        <a:sy n="33" d="100"/>
      </p:scale>
      <p:origin x="246" y="2592"/>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4B6A74-9B58-4C2D-9295-3E13A9001C3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pl-PL"/>
        </a:p>
      </dgm:t>
    </dgm:pt>
    <dgm:pt modelId="{D7B65241-B879-40BA-B4BD-11B5A7A86D16}">
      <dgm:prSet/>
      <dgm:spPr/>
      <dgm:t>
        <a:bodyPr/>
        <a:lstStyle/>
        <a:p>
          <a:pPr algn="ctr" rtl="0"/>
          <a:r>
            <a:rPr lang="pl-PL" b="1" dirty="0" smtClean="0">
              <a:solidFill>
                <a:srgbClr val="FF0000"/>
              </a:solidFill>
            </a:rPr>
            <a:t>Jakie zagrożenia czyhają na użytkownika komputera?</a:t>
          </a:r>
          <a:endParaRPr lang="pl-PL" dirty="0">
            <a:solidFill>
              <a:srgbClr val="FF0000"/>
            </a:solidFill>
          </a:endParaRPr>
        </a:p>
      </dgm:t>
    </dgm:pt>
    <dgm:pt modelId="{949EA8C4-DABC-48E3-AD62-7B70FA41F52C}" type="parTrans" cxnId="{1D120832-2D3A-4534-90FE-231D55306F39}">
      <dgm:prSet/>
      <dgm:spPr/>
      <dgm:t>
        <a:bodyPr/>
        <a:lstStyle/>
        <a:p>
          <a:pPr algn="ctr"/>
          <a:endParaRPr lang="pl-PL"/>
        </a:p>
      </dgm:t>
    </dgm:pt>
    <dgm:pt modelId="{E6824680-4D98-4A7C-BB4C-7775A0BE8FAB}" type="sibTrans" cxnId="{1D120832-2D3A-4534-90FE-231D55306F39}">
      <dgm:prSet/>
      <dgm:spPr/>
      <dgm:t>
        <a:bodyPr/>
        <a:lstStyle/>
        <a:p>
          <a:pPr algn="ctr"/>
          <a:endParaRPr lang="pl-PL"/>
        </a:p>
      </dgm:t>
    </dgm:pt>
    <dgm:pt modelId="{831D3E7E-CA1E-4B14-AD7E-43FB3BD9685E}" type="pres">
      <dgm:prSet presAssocID="{6B4B6A74-9B58-4C2D-9295-3E13A9001C32}" presName="linear" presStyleCnt="0">
        <dgm:presLayoutVars>
          <dgm:animLvl val="lvl"/>
          <dgm:resizeHandles val="exact"/>
        </dgm:presLayoutVars>
      </dgm:prSet>
      <dgm:spPr/>
      <dgm:t>
        <a:bodyPr/>
        <a:lstStyle/>
        <a:p>
          <a:endParaRPr lang="pl-PL"/>
        </a:p>
      </dgm:t>
    </dgm:pt>
    <dgm:pt modelId="{C47C0CF1-F025-410E-8C13-A450B3314FB2}" type="pres">
      <dgm:prSet presAssocID="{D7B65241-B879-40BA-B4BD-11B5A7A86D16}" presName="parentText" presStyleLbl="node1" presStyleIdx="0" presStyleCnt="1" custLinFactNeighborX="-12069" custLinFactNeighborY="-653">
        <dgm:presLayoutVars>
          <dgm:chMax val="0"/>
          <dgm:bulletEnabled val="1"/>
        </dgm:presLayoutVars>
      </dgm:prSet>
      <dgm:spPr/>
      <dgm:t>
        <a:bodyPr/>
        <a:lstStyle/>
        <a:p>
          <a:endParaRPr lang="pl-PL"/>
        </a:p>
      </dgm:t>
    </dgm:pt>
  </dgm:ptLst>
  <dgm:cxnLst>
    <dgm:cxn modelId="{1D120832-2D3A-4534-90FE-231D55306F39}" srcId="{6B4B6A74-9B58-4C2D-9295-3E13A9001C32}" destId="{D7B65241-B879-40BA-B4BD-11B5A7A86D16}" srcOrd="0" destOrd="0" parTransId="{949EA8C4-DABC-48E3-AD62-7B70FA41F52C}" sibTransId="{E6824680-4D98-4A7C-BB4C-7775A0BE8FAB}"/>
    <dgm:cxn modelId="{7A97C421-F195-45A5-9009-662439CE885B}" type="presOf" srcId="{6B4B6A74-9B58-4C2D-9295-3E13A9001C32}" destId="{831D3E7E-CA1E-4B14-AD7E-43FB3BD9685E}" srcOrd="0" destOrd="0" presId="urn:microsoft.com/office/officeart/2005/8/layout/vList2"/>
    <dgm:cxn modelId="{339EF63A-A727-4C2F-89B8-8C2E23F32167}" type="presOf" srcId="{D7B65241-B879-40BA-B4BD-11B5A7A86D16}" destId="{C47C0CF1-F025-410E-8C13-A450B3314FB2}" srcOrd="0" destOrd="0" presId="urn:microsoft.com/office/officeart/2005/8/layout/vList2"/>
    <dgm:cxn modelId="{DCC6DE50-8828-4E84-948F-8D419FBB2FC7}" type="presParOf" srcId="{831D3E7E-CA1E-4B14-AD7E-43FB3BD9685E}" destId="{C47C0CF1-F025-410E-8C13-A450B3314FB2}" srcOrd="0" destOrd="0" presId="urn:microsoft.com/office/officeart/2005/8/layout/vList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47C0CF1-F025-410E-8C13-A450B3314FB2}">
      <dsp:nvSpPr>
        <dsp:cNvPr id="0" name=""/>
        <dsp:cNvSpPr/>
      </dsp:nvSpPr>
      <dsp:spPr>
        <a:xfrm>
          <a:off x="0" y="0"/>
          <a:ext cx="7596336" cy="45571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pl-PL" sz="1900" b="1" kern="1200" dirty="0" smtClean="0">
              <a:solidFill>
                <a:srgbClr val="FF0000"/>
              </a:solidFill>
            </a:rPr>
            <a:t>Jakie zagrożenia czyhają na użytkownika komputera?</a:t>
          </a:r>
          <a:endParaRPr lang="pl-PL" sz="1900" kern="1200" dirty="0">
            <a:solidFill>
              <a:srgbClr val="FF0000"/>
            </a:solidFill>
          </a:endParaRPr>
        </a:p>
      </dsp:txBody>
      <dsp:txXfrm>
        <a:off x="0" y="0"/>
        <a:ext cx="7596336" cy="45571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1550D4-6313-47A0-A497-C2957FD9CD1D}" type="datetimeFigureOut">
              <a:rPr lang="pl-PL" smtClean="0"/>
              <a:pPr/>
              <a:t>2025-11-05</a:t>
            </a:fld>
            <a:endParaRPr lang="pl-PL"/>
          </a:p>
        </p:txBody>
      </p:sp>
      <p:sp>
        <p:nvSpPr>
          <p:cNvPr id="4" name="Symbol zastępczy obrazu slajd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1639693-C2C7-4D59-9123-50B3170F603B}" type="slidenum">
              <a:rPr lang="pl-PL" smtClean="0"/>
              <a:pPr/>
              <a:t>‹#›</a:t>
            </a:fld>
            <a:endParaRPr lang="pl-PL"/>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81639693-C2C7-4D59-9123-50B3170F603B}" type="slidenum">
              <a:rPr lang="pl-PL" smtClean="0"/>
              <a:pPr/>
              <a:t>1</a:t>
            </a:fld>
            <a:endParaRPr lang="pl-P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81639693-C2C7-4D59-9123-50B3170F603B}" type="slidenum">
              <a:rPr lang="pl-PL" smtClean="0"/>
              <a:pPr/>
              <a:t>24</a:t>
            </a:fld>
            <a:endParaRPr lang="pl-P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381000" y="685800"/>
            <a:ext cx="6096000" cy="3429000"/>
          </a:xfrm>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81639693-C2C7-4D59-9123-50B3170F603B}" type="slidenum">
              <a:rPr lang="pl-PL" smtClean="0"/>
              <a:pPr/>
              <a:t>2</a:t>
            </a:fld>
            <a:endParaRPr lang="pl-P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81639693-C2C7-4D59-9123-50B3170F603B}" type="slidenum">
              <a:rPr lang="pl-PL" smtClean="0"/>
              <a:pPr/>
              <a:t>4</a:t>
            </a:fld>
            <a:endParaRPr lang="pl-P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381000" y="685800"/>
            <a:ext cx="6096000" cy="3429000"/>
          </a:xfrm>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81639693-C2C7-4D59-9123-50B3170F603B}" type="slidenum">
              <a:rPr lang="pl-PL" smtClean="0"/>
              <a:pPr/>
              <a:t>7</a:t>
            </a:fld>
            <a:endParaRPr lang="pl-P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381000" y="685800"/>
            <a:ext cx="6096000" cy="3429000"/>
          </a:xfrm>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81639693-C2C7-4D59-9123-50B3170F603B}" type="slidenum">
              <a:rPr lang="pl-PL" smtClean="0"/>
              <a:pPr/>
              <a:t>8</a:t>
            </a:fld>
            <a:endParaRPr lang="pl-P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381000" y="685800"/>
            <a:ext cx="6096000" cy="3429000"/>
          </a:xfrm>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81639693-C2C7-4D59-9123-50B3170F603B}" type="slidenum">
              <a:rPr lang="pl-PL" smtClean="0"/>
              <a:pPr/>
              <a:t>17</a:t>
            </a:fld>
            <a:endParaRPr lang="pl-P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81639693-C2C7-4D59-9123-50B3170F603B}" type="slidenum">
              <a:rPr lang="pl-PL" smtClean="0"/>
              <a:pPr/>
              <a:t>18</a:t>
            </a:fld>
            <a:endParaRPr lang="pl-PL"/>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81639693-C2C7-4D59-9123-50B3170F603B}" type="slidenum">
              <a:rPr lang="pl-PL" smtClean="0"/>
              <a:pPr/>
              <a:t>19</a:t>
            </a:fld>
            <a:endParaRPr lang="pl-PL"/>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81639693-C2C7-4D59-9123-50B3170F603B}" type="slidenum">
              <a:rPr lang="pl-PL" smtClean="0"/>
              <a:pPr/>
              <a:t>23</a:t>
            </a:fld>
            <a:endParaRPr lang="pl-P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9" name="Tytuł 8"/>
          <p:cNvSpPr>
            <a:spLocks noGrp="1"/>
          </p:cNvSpPr>
          <p:nvPr>
            <p:ph type="ctrTitle"/>
          </p:nvPr>
        </p:nvSpPr>
        <p:spPr>
          <a:xfrm>
            <a:off x="533400" y="1028700"/>
            <a:ext cx="7851648" cy="13716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pl-PL" smtClean="0"/>
              <a:t>Kliknij, aby edytować styl</a:t>
            </a:r>
            <a:endParaRPr kumimoji="0" lang="en-US"/>
          </a:p>
        </p:txBody>
      </p:sp>
      <p:sp>
        <p:nvSpPr>
          <p:cNvPr id="17" name="Podtytuł 16"/>
          <p:cNvSpPr>
            <a:spLocks noGrp="1"/>
          </p:cNvSpPr>
          <p:nvPr>
            <p:ph type="subTitle" idx="1"/>
          </p:nvPr>
        </p:nvSpPr>
        <p:spPr>
          <a:xfrm>
            <a:off x="533400" y="2421402"/>
            <a:ext cx="7854696" cy="131445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l-PL" smtClean="0"/>
              <a:t>Kliknij, aby edytować styl wzorca podtytułu</a:t>
            </a:r>
            <a:endParaRPr kumimoji="0" lang="en-US"/>
          </a:p>
        </p:txBody>
      </p:sp>
      <p:sp>
        <p:nvSpPr>
          <p:cNvPr id="30" name="Symbol zastępczy daty 29"/>
          <p:cNvSpPr>
            <a:spLocks noGrp="1"/>
          </p:cNvSpPr>
          <p:nvPr>
            <p:ph type="dt" sz="half" idx="10"/>
          </p:nvPr>
        </p:nvSpPr>
        <p:spPr/>
        <p:txBody>
          <a:bodyPr/>
          <a:lstStyle/>
          <a:p>
            <a:fld id="{2B183FF7-2251-4044-8231-09081DF57741}" type="datetimeFigureOut">
              <a:rPr lang="pl-PL" smtClean="0"/>
              <a:pPr/>
              <a:t>2025-11-05</a:t>
            </a:fld>
            <a:endParaRPr lang="pl-PL"/>
          </a:p>
        </p:txBody>
      </p:sp>
      <p:sp>
        <p:nvSpPr>
          <p:cNvPr id="19" name="Symbol zastępczy stopki 18"/>
          <p:cNvSpPr>
            <a:spLocks noGrp="1"/>
          </p:cNvSpPr>
          <p:nvPr>
            <p:ph type="ftr" sz="quarter" idx="11"/>
          </p:nvPr>
        </p:nvSpPr>
        <p:spPr/>
        <p:txBody>
          <a:bodyPr/>
          <a:lstStyle/>
          <a:p>
            <a:endParaRPr lang="pl-PL"/>
          </a:p>
        </p:txBody>
      </p:sp>
      <p:sp>
        <p:nvSpPr>
          <p:cNvPr id="27" name="Symbol zastępczy numeru slajdu 26"/>
          <p:cNvSpPr>
            <a:spLocks noGrp="1"/>
          </p:cNvSpPr>
          <p:nvPr>
            <p:ph type="sldNum" sz="quarter" idx="12"/>
          </p:nvPr>
        </p:nvSpPr>
        <p:spPr/>
        <p:txBody>
          <a:bodyPr/>
          <a:lstStyle/>
          <a:p>
            <a:fld id="{25A21B90-B2B0-43EC-A309-937D495E410F}" type="slidenum">
              <a:rPr lang="pl-PL" smtClean="0"/>
              <a:pPr/>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2B183FF7-2251-4044-8231-09081DF57741}" type="datetimeFigureOut">
              <a:rPr lang="pl-PL" smtClean="0"/>
              <a:pPr/>
              <a:t>2025-11-05</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25A21B90-B2B0-43EC-A309-937D495E410F}"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685801"/>
            <a:ext cx="2057400" cy="3908822"/>
          </a:xfrm>
        </p:spPr>
        <p:txBody>
          <a:bodyPr vert="eaVer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457200" y="685801"/>
            <a:ext cx="6019800" cy="3908822"/>
          </a:xfrm>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2B183FF7-2251-4044-8231-09081DF57741}" type="datetimeFigureOut">
              <a:rPr lang="pl-PL" smtClean="0"/>
              <a:pPr/>
              <a:t>2025-11-05</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25A21B90-B2B0-43EC-A309-937D495E410F}" type="slidenum">
              <a:rPr lang="pl-PL" smtClean="0"/>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zawartości 2"/>
          <p:cNvSpPr>
            <a:spLocks noGrp="1"/>
          </p:cNvSpPr>
          <p:nvPr>
            <p:ph idx="1"/>
          </p:nvPr>
        </p:nvSpPr>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2B183FF7-2251-4044-8231-09081DF57741}" type="datetimeFigureOut">
              <a:rPr lang="pl-PL" smtClean="0"/>
              <a:pPr/>
              <a:t>2025-11-05</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25A21B90-B2B0-43EC-A309-937D495E410F}" type="slidenum">
              <a:rPr lang="pl-PL" smtClean="0"/>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530352" y="987552"/>
            <a:ext cx="7772400" cy="1021842"/>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pl-PL" smtClean="0"/>
              <a:t>Kliknij, aby edytować styl</a:t>
            </a:r>
            <a:endParaRPr kumimoji="0" lang="en-US"/>
          </a:p>
        </p:txBody>
      </p:sp>
      <p:sp>
        <p:nvSpPr>
          <p:cNvPr id="3" name="Symbol zastępczy tekstu 2"/>
          <p:cNvSpPr>
            <a:spLocks noGrp="1"/>
          </p:cNvSpPr>
          <p:nvPr>
            <p:ph type="body" idx="1"/>
          </p:nvPr>
        </p:nvSpPr>
        <p:spPr>
          <a:xfrm>
            <a:off x="530352" y="2028498"/>
            <a:ext cx="7772400" cy="1132284"/>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l-PL" smtClean="0"/>
              <a:t>Kliknij, aby edytować style wzorca tekstu</a:t>
            </a:r>
          </a:p>
        </p:txBody>
      </p:sp>
      <p:sp>
        <p:nvSpPr>
          <p:cNvPr id="4" name="Symbol zastępczy daty 3"/>
          <p:cNvSpPr>
            <a:spLocks noGrp="1"/>
          </p:cNvSpPr>
          <p:nvPr>
            <p:ph type="dt" sz="half" idx="10"/>
          </p:nvPr>
        </p:nvSpPr>
        <p:spPr/>
        <p:txBody>
          <a:bodyPr/>
          <a:lstStyle/>
          <a:p>
            <a:fld id="{2B183FF7-2251-4044-8231-09081DF57741}" type="datetimeFigureOut">
              <a:rPr lang="pl-PL" smtClean="0"/>
              <a:pPr/>
              <a:t>2025-11-05</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25A21B90-B2B0-43EC-A309-937D495E410F}" type="slidenum">
              <a:rPr lang="pl-PL" smtClean="0"/>
              <a:pPr/>
              <a:t>‹#›</a:t>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a:xfrm>
            <a:off x="457200" y="528066"/>
            <a:ext cx="8229600" cy="857250"/>
          </a:xfrm>
        </p:spPr>
        <p:txBody>
          <a:bodyPr/>
          <a:lstStyle/>
          <a:p>
            <a:r>
              <a:rPr kumimoji="0" lang="pl-PL" smtClean="0"/>
              <a:t>Kliknij, aby edytować styl</a:t>
            </a:r>
            <a:endParaRPr kumimoji="0" lang="en-US"/>
          </a:p>
        </p:txBody>
      </p:sp>
      <p:sp>
        <p:nvSpPr>
          <p:cNvPr id="3" name="Symbol zastępczy zawartości 2"/>
          <p:cNvSpPr>
            <a:spLocks noGrp="1"/>
          </p:cNvSpPr>
          <p:nvPr>
            <p:ph sz="half" idx="1"/>
          </p:nvPr>
        </p:nvSpPr>
        <p:spPr>
          <a:xfrm>
            <a:off x="457200" y="1440064"/>
            <a:ext cx="4038600" cy="3326130"/>
          </a:xfrm>
        </p:spPr>
        <p:txBody>
          <a:bodyPr/>
          <a:lstStyle>
            <a:lvl1pPr>
              <a:defRPr sz="2600"/>
            </a:lvl1pPr>
            <a:lvl2pPr>
              <a:defRPr sz="2400"/>
            </a:lvl2pPr>
            <a:lvl3pPr>
              <a:defRPr sz="2000"/>
            </a:lvl3pPr>
            <a:lvl4pPr>
              <a:defRPr sz="1800"/>
            </a:lvl4pPr>
            <a:lvl5pPr>
              <a:defRPr sz="18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zawartości 3"/>
          <p:cNvSpPr>
            <a:spLocks noGrp="1"/>
          </p:cNvSpPr>
          <p:nvPr>
            <p:ph sz="half" idx="2"/>
          </p:nvPr>
        </p:nvSpPr>
        <p:spPr>
          <a:xfrm>
            <a:off x="4648200" y="1440064"/>
            <a:ext cx="4038600" cy="3326130"/>
          </a:xfrm>
        </p:spPr>
        <p:txBody>
          <a:bodyPr/>
          <a:lstStyle>
            <a:lvl1pPr>
              <a:defRPr sz="2600"/>
            </a:lvl1pPr>
            <a:lvl2pPr>
              <a:defRPr sz="2400"/>
            </a:lvl2pPr>
            <a:lvl3pPr>
              <a:defRPr sz="2000"/>
            </a:lvl3pPr>
            <a:lvl4pPr>
              <a:defRPr sz="1800"/>
            </a:lvl4pPr>
            <a:lvl5pPr>
              <a:defRPr sz="18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p:txBody>
          <a:bodyPr/>
          <a:lstStyle/>
          <a:p>
            <a:fld id="{2B183FF7-2251-4044-8231-09081DF57741}" type="datetimeFigureOut">
              <a:rPr lang="pl-PL" smtClean="0"/>
              <a:pPr/>
              <a:t>2025-11-05</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25A21B90-B2B0-43EC-A309-937D495E410F}" type="slidenum">
              <a:rPr lang="pl-PL" smtClean="0"/>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528066"/>
            <a:ext cx="8229600" cy="857250"/>
          </a:xfrm>
        </p:spPr>
        <p:txBody>
          <a:bodyPr tIns="45720" anchor="b"/>
          <a:lstStyle>
            <a:lvl1pPr>
              <a:defRPr/>
            </a:lvl1pPr>
          </a:lstStyle>
          <a:p>
            <a:r>
              <a:rPr kumimoji="0" lang="pl-PL" smtClean="0"/>
              <a:t>Kliknij, aby edytować styl</a:t>
            </a:r>
            <a:endParaRPr kumimoji="0" lang="en-US"/>
          </a:p>
        </p:txBody>
      </p:sp>
      <p:sp>
        <p:nvSpPr>
          <p:cNvPr id="3" name="Symbol zastępczy tekstu 2"/>
          <p:cNvSpPr>
            <a:spLocks noGrp="1"/>
          </p:cNvSpPr>
          <p:nvPr>
            <p:ph type="body" idx="1"/>
          </p:nvPr>
        </p:nvSpPr>
        <p:spPr>
          <a:xfrm>
            <a:off x="457200" y="1391436"/>
            <a:ext cx="4040188" cy="494514"/>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4" name="Symbol zastępczy tekstu 3"/>
          <p:cNvSpPr>
            <a:spLocks noGrp="1"/>
          </p:cNvSpPr>
          <p:nvPr>
            <p:ph type="body" sz="half" idx="3"/>
          </p:nvPr>
        </p:nvSpPr>
        <p:spPr>
          <a:xfrm>
            <a:off x="4645026" y="1394818"/>
            <a:ext cx="4041775" cy="491132"/>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5" name="Symbol zastępczy zawartości 4"/>
          <p:cNvSpPr>
            <a:spLocks noGrp="1"/>
          </p:cNvSpPr>
          <p:nvPr>
            <p:ph sz="quarter" idx="2"/>
          </p:nvPr>
        </p:nvSpPr>
        <p:spPr>
          <a:xfrm>
            <a:off x="457200" y="1885950"/>
            <a:ext cx="4040188" cy="288429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6" name="Symbol zastępczy zawartości 5"/>
          <p:cNvSpPr>
            <a:spLocks noGrp="1"/>
          </p:cNvSpPr>
          <p:nvPr>
            <p:ph sz="quarter" idx="4"/>
          </p:nvPr>
        </p:nvSpPr>
        <p:spPr>
          <a:xfrm>
            <a:off x="4645026" y="1885950"/>
            <a:ext cx="4041775" cy="288429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7" name="Symbol zastępczy daty 6"/>
          <p:cNvSpPr>
            <a:spLocks noGrp="1"/>
          </p:cNvSpPr>
          <p:nvPr>
            <p:ph type="dt" sz="half" idx="10"/>
          </p:nvPr>
        </p:nvSpPr>
        <p:spPr/>
        <p:txBody>
          <a:bodyPr/>
          <a:lstStyle/>
          <a:p>
            <a:fld id="{2B183FF7-2251-4044-8231-09081DF57741}" type="datetimeFigureOut">
              <a:rPr lang="pl-PL" smtClean="0"/>
              <a:pPr/>
              <a:t>2025-11-05</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25A21B90-B2B0-43EC-A309-937D495E410F}" type="slidenum">
              <a:rPr lang="pl-PL" smtClean="0"/>
              <a:pPr/>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a:xfrm>
            <a:off x="457200" y="528066"/>
            <a:ext cx="8305800" cy="85725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pl-PL" smtClean="0"/>
              <a:t>Kliknij, aby edytować styl</a:t>
            </a:r>
            <a:endParaRPr kumimoji="0" lang="en-US"/>
          </a:p>
        </p:txBody>
      </p:sp>
      <p:sp>
        <p:nvSpPr>
          <p:cNvPr id="3" name="Symbol zastępczy daty 2"/>
          <p:cNvSpPr>
            <a:spLocks noGrp="1"/>
          </p:cNvSpPr>
          <p:nvPr>
            <p:ph type="dt" sz="half" idx="10"/>
          </p:nvPr>
        </p:nvSpPr>
        <p:spPr/>
        <p:txBody>
          <a:bodyPr/>
          <a:lstStyle/>
          <a:p>
            <a:fld id="{2B183FF7-2251-4044-8231-09081DF57741}" type="datetimeFigureOut">
              <a:rPr lang="pl-PL" smtClean="0"/>
              <a:pPr/>
              <a:t>2025-11-05</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25A21B90-B2B0-43EC-A309-937D495E410F}" type="slidenum">
              <a:rPr lang="pl-PL" smtClean="0"/>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2B183FF7-2251-4044-8231-09081DF57741}" type="datetimeFigureOut">
              <a:rPr lang="pl-PL" smtClean="0"/>
              <a:pPr/>
              <a:t>2025-11-05</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25A21B90-B2B0-43EC-A309-937D495E410F}"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685800" y="385764"/>
            <a:ext cx="2743200" cy="871538"/>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pl-PL" smtClean="0"/>
              <a:t>Kliknij, aby edytować styl</a:t>
            </a:r>
            <a:endParaRPr kumimoji="0" lang="en-US"/>
          </a:p>
        </p:txBody>
      </p:sp>
      <p:sp>
        <p:nvSpPr>
          <p:cNvPr id="3" name="Symbol zastępczy tekstu 2"/>
          <p:cNvSpPr>
            <a:spLocks noGrp="1"/>
          </p:cNvSpPr>
          <p:nvPr>
            <p:ph type="body" idx="2"/>
          </p:nvPr>
        </p:nvSpPr>
        <p:spPr>
          <a:xfrm>
            <a:off x="685800" y="1257300"/>
            <a:ext cx="2743200" cy="3429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pl-PL" smtClean="0"/>
              <a:t>Kliknij, aby edytować style wzorca tekstu</a:t>
            </a:r>
          </a:p>
        </p:txBody>
      </p:sp>
      <p:sp>
        <p:nvSpPr>
          <p:cNvPr id="4" name="Symbol zastępczy zawartości 3"/>
          <p:cNvSpPr>
            <a:spLocks noGrp="1"/>
          </p:cNvSpPr>
          <p:nvPr>
            <p:ph sz="half" idx="1"/>
          </p:nvPr>
        </p:nvSpPr>
        <p:spPr>
          <a:xfrm>
            <a:off x="3575050" y="1257300"/>
            <a:ext cx="5111750" cy="3429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p:txBody>
          <a:bodyPr/>
          <a:lstStyle/>
          <a:p>
            <a:fld id="{2B183FF7-2251-4044-8231-09081DF57741}" type="datetimeFigureOut">
              <a:rPr lang="pl-PL" smtClean="0"/>
              <a:pPr/>
              <a:t>2025-11-05</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25A21B90-B2B0-43EC-A309-937D495E410F}" type="slidenum">
              <a:rPr lang="pl-PL" smtClean="0"/>
              <a:pPr/>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9" name="Prostokąt ze ściętym i zaokrąglonym rogiem 8"/>
          <p:cNvSpPr/>
          <p:nvPr/>
        </p:nvSpPr>
        <p:spPr>
          <a:xfrm rot="420000" flipV="1">
            <a:off x="3165753" y="831058"/>
            <a:ext cx="5257800" cy="30861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Trójkąt prostokątny 11"/>
          <p:cNvSpPr/>
          <p:nvPr/>
        </p:nvSpPr>
        <p:spPr>
          <a:xfrm rot="420000" flipV="1">
            <a:off x="8004134" y="4019827"/>
            <a:ext cx="155448" cy="116586"/>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ytuł 1"/>
          <p:cNvSpPr>
            <a:spLocks noGrp="1"/>
          </p:cNvSpPr>
          <p:nvPr>
            <p:ph type="title"/>
          </p:nvPr>
        </p:nvSpPr>
        <p:spPr>
          <a:xfrm>
            <a:off x="609600" y="882747"/>
            <a:ext cx="2212848" cy="1186966"/>
          </a:xfrm>
        </p:spPr>
        <p:txBody>
          <a:bodyPr vert="horz" lIns="45720" tIns="45720" rIns="45720" bIns="45720" anchor="b"/>
          <a:lstStyle>
            <a:lvl1pPr algn="l">
              <a:buNone/>
              <a:defRPr sz="2000" b="1">
                <a:solidFill>
                  <a:schemeClr val="tx2"/>
                </a:solidFill>
              </a:defRPr>
            </a:lvl1pPr>
          </a:lstStyle>
          <a:p>
            <a:r>
              <a:rPr kumimoji="0" lang="pl-PL" smtClean="0"/>
              <a:t>Kliknij, aby edytować styl</a:t>
            </a:r>
            <a:endParaRPr kumimoji="0" lang="en-US"/>
          </a:p>
        </p:txBody>
      </p:sp>
      <p:sp>
        <p:nvSpPr>
          <p:cNvPr id="4" name="Symbol zastępczy tekstu 3"/>
          <p:cNvSpPr>
            <a:spLocks noGrp="1"/>
          </p:cNvSpPr>
          <p:nvPr>
            <p:ph type="body" sz="half" idx="2"/>
          </p:nvPr>
        </p:nvSpPr>
        <p:spPr>
          <a:xfrm>
            <a:off x="609600" y="2121589"/>
            <a:ext cx="2209800" cy="163449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pl-PL" smtClean="0"/>
              <a:t>Kliknij, aby edytować style wzorca tekstu</a:t>
            </a:r>
          </a:p>
        </p:txBody>
      </p:sp>
      <p:sp>
        <p:nvSpPr>
          <p:cNvPr id="5" name="Symbol zastępczy daty 4"/>
          <p:cNvSpPr>
            <a:spLocks noGrp="1"/>
          </p:cNvSpPr>
          <p:nvPr>
            <p:ph type="dt" sz="half" idx="10"/>
          </p:nvPr>
        </p:nvSpPr>
        <p:spPr/>
        <p:txBody>
          <a:bodyPr/>
          <a:lstStyle/>
          <a:p>
            <a:fld id="{2B183FF7-2251-4044-8231-09081DF57741}" type="datetimeFigureOut">
              <a:rPr lang="pl-PL" smtClean="0"/>
              <a:pPr/>
              <a:t>2025-11-05</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a:xfrm>
            <a:off x="8077200" y="4767263"/>
            <a:ext cx="609600" cy="273844"/>
          </a:xfrm>
        </p:spPr>
        <p:txBody>
          <a:bodyPr/>
          <a:lstStyle/>
          <a:p>
            <a:fld id="{25A21B90-B2B0-43EC-A309-937D495E410F}" type="slidenum">
              <a:rPr lang="pl-PL" smtClean="0"/>
              <a:pPr/>
              <a:t>‹#›</a:t>
            </a:fld>
            <a:endParaRPr lang="pl-PL"/>
          </a:p>
        </p:txBody>
      </p:sp>
      <p:sp>
        <p:nvSpPr>
          <p:cNvPr id="3" name="Symbol zastępczy obrazu 2"/>
          <p:cNvSpPr>
            <a:spLocks noGrp="1"/>
          </p:cNvSpPr>
          <p:nvPr>
            <p:ph type="pic" idx="1"/>
          </p:nvPr>
        </p:nvSpPr>
        <p:spPr>
          <a:xfrm rot="420000">
            <a:off x="3485793" y="899638"/>
            <a:ext cx="4617720" cy="294894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pl-PL" smtClean="0"/>
              <a:t>Kliknij ikonę, aby dodać obraz</a:t>
            </a:r>
            <a:endParaRPr kumimoji="0" lang="en-US" dirty="0"/>
          </a:p>
        </p:txBody>
      </p:sp>
      <p:sp>
        <p:nvSpPr>
          <p:cNvPr id="10" name="Dowolny kształt 9"/>
          <p:cNvSpPr>
            <a:spLocks/>
          </p:cNvSpPr>
          <p:nvPr/>
        </p:nvSpPr>
        <p:spPr bwMode="auto">
          <a:xfrm flipV="1">
            <a:off x="-9525" y="4362450"/>
            <a:ext cx="9163050" cy="78105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Dowolny kształt 10"/>
          <p:cNvSpPr>
            <a:spLocks/>
          </p:cNvSpPr>
          <p:nvPr/>
        </p:nvSpPr>
        <p:spPr bwMode="auto">
          <a:xfrm flipV="1">
            <a:off x="4381500" y="4664869"/>
            <a:ext cx="4762500" cy="478631"/>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Dowolny kształt 6"/>
          <p:cNvSpPr>
            <a:spLocks/>
          </p:cNvSpPr>
          <p:nvPr/>
        </p:nvSpPr>
        <p:spPr bwMode="auto">
          <a:xfrm>
            <a:off x="-9525" y="-5358"/>
            <a:ext cx="9163050" cy="78105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Dowolny kształt 7"/>
          <p:cNvSpPr>
            <a:spLocks/>
          </p:cNvSpPr>
          <p:nvPr/>
        </p:nvSpPr>
        <p:spPr bwMode="auto">
          <a:xfrm>
            <a:off x="4381500" y="-5358"/>
            <a:ext cx="4762500" cy="478631"/>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Symbol zastępczy tytułu 8"/>
          <p:cNvSpPr>
            <a:spLocks noGrp="1"/>
          </p:cNvSpPr>
          <p:nvPr>
            <p:ph type="title"/>
          </p:nvPr>
        </p:nvSpPr>
        <p:spPr>
          <a:xfrm>
            <a:off x="457200" y="528066"/>
            <a:ext cx="8229600" cy="857250"/>
          </a:xfrm>
          <a:prstGeom prst="rect">
            <a:avLst/>
          </a:prstGeom>
        </p:spPr>
        <p:txBody>
          <a:bodyPr vert="horz" lIns="0" rIns="0" bIns="0" anchor="b">
            <a:normAutofit/>
          </a:bodyPr>
          <a:lstStyle/>
          <a:p>
            <a:r>
              <a:rPr kumimoji="0" lang="pl-PL" smtClean="0"/>
              <a:t>Kliknij, aby edytować styl</a:t>
            </a:r>
            <a:endParaRPr kumimoji="0" lang="en-US"/>
          </a:p>
        </p:txBody>
      </p:sp>
      <p:sp>
        <p:nvSpPr>
          <p:cNvPr id="30" name="Symbol zastępczy tekstu 29"/>
          <p:cNvSpPr>
            <a:spLocks noGrp="1"/>
          </p:cNvSpPr>
          <p:nvPr>
            <p:ph type="body" idx="1"/>
          </p:nvPr>
        </p:nvSpPr>
        <p:spPr>
          <a:xfrm>
            <a:off x="457200" y="1451610"/>
            <a:ext cx="8229600" cy="3291840"/>
          </a:xfrm>
          <a:prstGeom prst="rect">
            <a:avLst/>
          </a:prstGeom>
        </p:spPr>
        <p:txBody>
          <a:bodyPr vert="horz">
            <a:normAutofit/>
          </a:bodyPr>
          <a:lstStyle/>
          <a:p>
            <a:pPr lvl="0" eaLnBrk="1" latinLnBrk="0" hangingPunct="1"/>
            <a:r>
              <a:rPr kumimoji="0" lang="pl-PL" smtClean="0"/>
              <a:t>Kliknij, aby edytować style wzorca tekstu</a:t>
            </a:r>
          </a:p>
          <a:p>
            <a:pPr lvl="1" eaLnBrk="1" latinLnBrk="0" hangingPunct="1"/>
            <a:r>
              <a:rPr kumimoji="0" lang="pl-PL" smtClean="0"/>
              <a:t>Drugi poziom</a:t>
            </a:r>
          </a:p>
          <a:p>
            <a:pPr lvl="2" eaLnBrk="1" latinLnBrk="0" hangingPunct="1"/>
            <a:r>
              <a:rPr kumimoji="0" lang="pl-PL" smtClean="0"/>
              <a:t>Trzeci poziom</a:t>
            </a:r>
          </a:p>
          <a:p>
            <a:pPr lvl="3" eaLnBrk="1" latinLnBrk="0" hangingPunct="1"/>
            <a:r>
              <a:rPr kumimoji="0" lang="pl-PL" smtClean="0"/>
              <a:t>Czwarty poziom</a:t>
            </a:r>
          </a:p>
          <a:p>
            <a:pPr lvl="4" eaLnBrk="1" latinLnBrk="0" hangingPunct="1"/>
            <a:r>
              <a:rPr kumimoji="0" lang="pl-PL" smtClean="0"/>
              <a:t>Piąty poziom</a:t>
            </a:r>
            <a:endParaRPr kumimoji="0" lang="en-US"/>
          </a:p>
        </p:txBody>
      </p:sp>
      <p:sp>
        <p:nvSpPr>
          <p:cNvPr id="10" name="Symbol zastępczy daty 9"/>
          <p:cNvSpPr>
            <a:spLocks noGrp="1"/>
          </p:cNvSpPr>
          <p:nvPr>
            <p:ph type="dt" sz="half" idx="2"/>
          </p:nvPr>
        </p:nvSpPr>
        <p:spPr>
          <a:xfrm>
            <a:off x="457200" y="4767263"/>
            <a:ext cx="2133600" cy="273844"/>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B183FF7-2251-4044-8231-09081DF57741}" type="datetimeFigureOut">
              <a:rPr lang="pl-PL" smtClean="0"/>
              <a:pPr/>
              <a:t>2025-11-05</a:t>
            </a:fld>
            <a:endParaRPr lang="pl-PL"/>
          </a:p>
        </p:txBody>
      </p:sp>
      <p:sp>
        <p:nvSpPr>
          <p:cNvPr id="22" name="Symbol zastępczy stopki 21"/>
          <p:cNvSpPr>
            <a:spLocks noGrp="1"/>
          </p:cNvSpPr>
          <p:nvPr>
            <p:ph type="ftr" sz="quarter" idx="3"/>
          </p:nvPr>
        </p:nvSpPr>
        <p:spPr>
          <a:xfrm>
            <a:off x="2667000" y="4767263"/>
            <a:ext cx="3352800" cy="273844"/>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pl-PL"/>
          </a:p>
        </p:txBody>
      </p:sp>
      <p:sp>
        <p:nvSpPr>
          <p:cNvPr id="18" name="Symbol zastępczy numeru slajdu 17"/>
          <p:cNvSpPr>
            <a:spLocks noGrp="1"/>
          </p:cNvSpPr>
          <p:nvPr>
            <p:ph type="sldNum" sz="quarter" idx="4"/>
          </p:nvPr>
        </p:nvSpPr>
        <p:spPr>
          <a:xfrm>
            <a:off x="7924800" y="4767263"/>
            <a:ext cx="762000" cy="273844"/>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25A21B90-B2B0-43EC-A309-937D495E410F}" type="slidenum">
              <a:rPr lang="pl-PL" smtClean="0"/>
              <a:pPr/>
              <a:t>‹#›</a:t>
            </a:fld>
            <a:endParaRPr lang="pl-PL"/>
          </a:p>
        </p:txBody>
      </p:sp>
      <p:grpSp>
        <p:nvGrpSpPr>
          <p:cNvPr id="2" name="Grupa 1"/>
          <p:cNvGrpSpPr/>
          <p:nvPr/>
        </p:nvGrpSpPr>
        <p:grpSpPr>
          <a:xfrm>
            <a:off x="-19017" y="151806"/>
            <a:ext cx="9180548" cy="486918"/>
            <a:chOff x="-19045" y="216550"/>
            <a:chExt cx="9180548" cy="649224"/>
          </a:xfrm>
        </p:grpSpPr>
        <p:sp>
          <p:nvSpPr>
            <p:cNvPr id="12" name="Dowolny kształt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Dowolny kształt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4477" r:id="rId1"/>
    <p:sldLayoutId id="2147484478" r:id="rId2"/>
    <p:sldLayoutId id="2147484479" r:id="rId3"/>
    <p:sldLayoutId id="2147484480" r:id="rId4"/>
    <p:sldLayoutId id="2147484481" r:id="rId5"/>
    <p:sldLayoutId id="2147484482" r:id="rId6"/>
    <p:sldLayoutId id="2147484483" r:id="rId7"/>
    <p:sldLayoutId id="2147484484" r:id="rId8"/>
    <p:sldLayoutId id="2147484485" r:id="rId9"/>
    <p:sldLayoutId id="2147484486" r:id="rId10"/>
    <p:sldLayoutId id="2147484487"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1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1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39.jpeg"/></Relationships>
</file>

<file path=ppt/slides/_rels/slide21.xml.rels><?xml version="1.0" encoding="UTF-8" standalone="yes"?>
<Relationships xmlns="http://schemas.openxmlformats.org/package/2006/relationships"><Relationship Id="rId3" Type="http://schemas.openxmlformats.org/officeDocument/2006/relationships/hyperlink" Target="https://incydent.cert.pl/" TargetMode="External"/><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hyperlink" Target="https://pixabay.com/pl/" TargetMode="External"/><Relationship Id="rId3" Type="http://schemas.openxmlformats.org/officeDocument/2006/relationships/image" Target="../media/image7.jpeg"/><Relationship Id="rId7" Type="http://schemas.openxmlformats.org/officeDocument/2006/relationships/hyperlink" Target="https://cert.pl/"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hyperlink" Target="https://bezpiecznedane.gov.pl/" TargetMode="External"/><Relationship Id="rId5" Type="http://schemas.openxmlformats.org/officeDocument/2006/relationships/hyperlink" Target="https://www.gov.pl/web/cyfryzacja/dzien-bezpiecznego-komputera" TargetMode="External"/><Relationship Id="rId4" Type="http://schemas.openxmlformats.org/officeDocument/2006/relationships/hyperlink" Target="https://www.saferinternet.pl/" TargetMode="External"/><Relationship Id="rId9" Type="http://schemas.openxmlformats.org/officeDocument/2006/relationships/hyperlink" Target="https://pl.freepik.com/"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image" Target="../media/image14.jpeg"/><Relationship Id="rId18" Type="http://schemas.openxmlformats.org/officeDocument/2006/relationships/image" Target="../media/image19.png"/><Relationship Id="rId3" Type="http://schemas.openxmlformats.org/officeDocument/2006/relationships/image" Target="../media/image7.jpeg"/><Relationship Id="rId21" Type="http://schemas.openxmlformats.org/officeDocument/2006/relationships/image" Target="../media/image22.jpeg"/><Relationship Id="rId7" Type="http://schemas.openxmlformats.org/officeDocument/2006/relationships/diagramColors" Target="../diagrams/colors1.xml"/><Relationship Id="rId12" Type="http://schemas.openxmlformats.org/officeDocument/2006/relationships/image" Target="../media/image13.png"/><Relationship Id="rId17" Type="http://schemas.openxmlformats.org/officeDocument/2006/relationships/image" Target="../media/image18.png"/><Relationship Id="rId2" Type="http://schemas.openxmlformats.org/officeDocument/2006/relationships/notesSlide" Target="../notesSlides/notesSlide3.xml"/><Relationship Id="rId16" Type="http://schemas.openxmlformats.org/officeDocument/2006/relationships/image" Target="../media/image17.png"/><Relationship Id="rId20"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openxmlformats.org/officeDocument/2006/relationships/image" Target="../media/image12.png"/><Relationship Id="rId5" Type="http://schemas.openxmlformats.org/officeDocument/2006/relationships/diagramLayout" Target="../diagrams/layout1.xml"/><Relationship Id="rId15" Type="http://schemas.openxmlformats.org/officeDocument/2006/relationships/image" Target="../media/image16.jpeg"/><Relationship Id="rId10" Type="http://schemas.openxmlformats.org/officeDocument/2006/relationships/image" Target="../media/image11.png"/><Relationship Id="rId19" Type="http://schemas.openxmlformats.org/officeDocument/2006/relationships/image" Target="../media/image20.jpeg"/><Relationship Id="rId4" Type="http://schemas.openxmlformats.org/officeDocument/2006/relationships/diagramData" Target="../diagrams/data1.xml"/><Relationship Id="rId9" Type="http://schemas.openxmlformats.org/officeDocument/2006/relationships/image" Target="../media/image10.jpeg"/><Relationship Id="rId14" Type="http://schemas.openxmlformats.org/officeDocument/2006/relationships/image" Target="../media/image15.jpeg"/></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7.jpeg"/><Relationship Id="rId7"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27.jpeg"/><Relationship Id="rId10" Type="http://schemas.openxmlformats.org/officeDocument/2006/relationships/image" Target="../media/image14.jpeg"/><Relationship Id="rId4" Type="http://schemas.openxmlformats.org/officeDocument/2006/relationships/image" Target="../media/image13.png"/><Relationship Id="rId9"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9.jpeg"/></Relationships>
</file>

<file path=ppt/slides/_rels/slide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3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179512" y="2355726"/>
            <a:ext cx="8784976" cy="1104138"/>
          </a:xfrm>
        </p:spPr>
        <p:txBody>
          <a:bodyPr>
            <a:normAutofit fontScale="90000"/>
          </a:bodyPr>
          <a:lstStyle/>
          <a:p>
            <a:pPr algn="ctr"/>
            <a:r>
              <a:rPr lang="pl-PL" b="1" dirty="0" smtClean="0">
                <a:solidFill>
                  <a:srgbClr val="0070C0"/>
                </a:solidFill>
                <a:effectLst/>
              </a:rPr>
              <a:t/>
            </a:r>
            <a:br>
              <a:rPr lang="pl-PL" b="1" dirty="0" smtClean="0">
                <a:solidFill>
                  <a:srgbClr val="0070C0"/>
                </a:solidFill>
                <a:effectLst/>
              </a:rPr>
            </a:br>
            <a:r>
              <a:rPr lang="pl-PL" b="1" dirty="0" smtClean="0">
                <a:solidFill>
                  <a:schemeClr val="tx1"/>
                </a:solidFill>
                <a:effectLst/>
              </a:rPr>
              <a:t>Dzień Bezpiecznego Komputera</a:t>
            </a:r>
            <a:endParaRPr lang="pl-PL" b="1" dirty="0">
              <a:solidFill>
                <a:schemeClr val="tx1"/>
              </a:solidFill>
              <a:effectLst/>
            </a:endParaRPr>
          </a:p>
        </p:txBody>
      </p:sp>
      <p:sp>
        <p:nvSpPr>
          <p:cNvPr id="3" name="Podtytuł 2"/>
          <p:cNvSpPr>
            <a:spLocks noGrp="1"/>
          </p:cNvSpPr>
          <p:nvPr>
            <p:ph type="subTitle" idx="1"/>
          </p:nvPr>
        </p:nvSpPr>
        <p:spPr>
          <a:xfrm>
            <a:off x="0" y="1059582"/>
            <a:ext cx="9144000" cy="1314450"/>
          </a:xfrm>
        </p:spPr>
        <p:txBody>
          <a:bodyPr>
            <a:normAutofit/>
          </a:bodyPr>
          <a:lstStyle/>
          <a:p>
            <a:pPr algn="ctr"/>
            <a:r>
              <a:rPr lang="pl-PL" sz="4400" b="1" dirty="0" smtClean="0"/>
              <a:t>12 października</a:t>
            </a:r>
            <a:endParaRPr lang="pl-PL" sz="4400" b="1" dirty="0"/>
          </a:p>
        </p:txBody>
      </p:sp>
      <p:pic>
        <p:nvPicPr>
          <p:cNvPr id="4" name="Obraz 3" descr="Obraz1.png"/>
          <p:cNvPicPr>
            <a:picLocks noChangeAspect="1"/>
          </p:cNvPicPr>
          <p:nvPr/>
        </p:nvPicPr>
        <p:blipFill>
          <a:blip r:embed="rId3" cstate="print"/>
          <a:stretch>
            <a:fillRect/>
          </a:stretch>
        </p:blipFill>
        <p:spPr>
          <a:xfrm>
            <a:off x="7871575" y="828"/>
            <a:ext cx="1272433" cy="1272433"/>
          </a:xfrm>
          <a:prstGeom prst="rect">
            <a:avLst/>
          </a:prstGeom>
        </p:spPr>
      </p:pic>
      <p:pic>
        <p:nvPicPr>
          <p:cNvPr id="5" name="Obraz 4" descr="pl-ecsm-logo.jpg"/>
          <p:cNvPicPr>
            <a:picLocks noChangeAspect="1"/>
          </p:cNvPicPr>
          <p:nvPr/>
        </p:nvPicPr>
        <p:blipFill>
          <a:blip r:embed="rId4" cstate="print"/>
          <a:stretch>
            <a:fillRect/>
          </a:stretch>
        </p:blipFill>
        <p:spPr>
          <a:xfrm>
            <a:off x="611560" y="771550"/>
            <a:ext cx="1403648" cy="1622079"/>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Obraz 8" descr="Obraz1.png"/>
          <p:cNvPicPr>
            <a:picLocks noChangeAspect="1"/>
          </p:cNvPicPr>
          <p:nvPr/>
        </p:nvPicPr>
        <p:blipFill>
          <a:blip r:embed="rId2" cstate="print"/>
          <a:stretch>
            <a:fillRect/>
          </a:stretch>
        </p:blipFill>
        <p:spPr>
          <a:xfrm>
            <a:off x="8282553" y="562"/>
            <a:ext cx="861455" cy="861455"/>
          </a:xfrm>
          <a:prstGeom prst="rect">
            <a:avLst/>
          </a:prstGeom>
        </p:spPr>
      </p:pic>
      <p:sp>
        <p:nvSpPr>
          <p:cNvPr id="11" name="Prostokąt 10"/>
          <p:cNvSpPr/>
          <p:nvPr/>
        </p:nvSpPr>
        <p:spPr>
          <a:xfrm>
            <a:off x="1115616" y="627534"/>
            <a:ext cx="7056784" cy="523220"/>
          </a:xfrm>
          <a:prstGeom prst="rect">
            <a:avLst/>
          </a:prstGeom>
        </p:spPr>
        <p:txBody>
          <a:bodyPr wrap="square">
            <a:spAutoFit/>
          </a:bodyPr>
          <a:lstStyle/>
          <a:p>
            <a:pPr algn="ctr"/>
            <a:r>
              <a:rPr lang="pl-PL" sz="2800" b="1" dirty="0" smtClean="0">
                <a:solidFill>
                  <a:srgbClr val="0070C0"/>
                </a:solidFill>
              </a:rPr>
              <a:t>	</a:t>
            </a:r>
            <a:r>
              <a:rPr lang="pl-PL" sz="2800" b="1" dirty="0" err="1" smtClean="0">
                <a:solidFill>
                  <a:srgbClr val="0070C0"/>
                </a:solidFill>
              </a:rPr>
              <a:t>Ransomware</a:t>
            </a:r>
            <a:r>
              <a:rPr lang="pl-PL" sz="2800" b="1" dirty="0" smtClean="0">
                <a:solidFill>
                  <a:srgbClr val="0070C0"/>
                </a:solidFill>
              </a:rPr>
              <a:t> </a:t>
            </a:r>
            <a:endParaRPr lang="pl-PL" sz="2800" b="1" dirty="0">
              <a:solidFill>
                <a:srgbClr val="0070C0"/>
              </a:solidFill>
            </a:endParaRPr>
          </a:p>
        </p:txBody>
      </p:sp>
      <p:sp>
        <p:nvSpPr>
          <p:cNvPr id="5" name="Prostokąt 4"/>
          <p:cNvSpPr/>
          <p:nvPr/>
        </p:nvSpPr>
        <p:spPr>
          <a:xfrm>
            <a:off x="611560" y="2931790"/>
            <a:ext cx="3816424" cy="923330"/>
          </a:xfrm>
          <a:prstGeom prst="rect">
            <a:avLst/>
          </a:prstGeom>
          <a:ln>
            <a:solidFill>
              <a:schemeClr val="accent1"/>
            </a:solidFill>
          </a:ln>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pl-PL" dirty="0" smtClean="0"/>
              <a:t>W 2020 roku </a:t>
            </a:r>
            <a:r>
              <a:rPr lang="pl-PL" dirty="0" err="1" smtClean="0"/>
              <a:t>ransomware</a:t>
            </a:r>
            <a:endParaRPr lang="pl-PL" dirty="0" smtClean="0"/>
          </a:p>
          <a:p>
            <a:pPr algn="ctr"/>
            <a:r>
              <a:rPr lang="pl-PL" dirty="0" smtClean="0"/>
              <a:t>spowodowało stratę na ponad</a:t>
            </a:r>
          </a:p>
          <a:p>
            <a:pPr algn="ctr"/>
            <a:r>
              <a:rPr lang="pl-PL" dirty="0" smtClean="0"/>
              <a:t>29.1 milionów dolarów!</a:t>
            </a:r>
            <a:endParaRPr lang="pl-PL" dirty="0"/>
          </a:p>
        </p:txBody>
      </p:sp>
      <p:pic>
        <p:nvPicPr>
          <p:cNvPr id="6" name="Picture 6" descr="Ransomware, Wannacry, Złośliwe Oprogramowanie"/>
          <p:cNvPicPr>
            <a:picLocks noChangeAspect="1" noChangeArrowheads="1"/>
          </p:cNvPicPr>
          <p:nvPr/>
        </p:nvPicPr>
        <p:blipFill>
          <a:blip r:embed="rId3" cstate="print"/>
          <a:srcRect l="25359" t="11111" r="37211" b="33333"/>
          <a:stretch>
            <a:fillRect/>
          </a:stretch>
        </p:blipFill>
        <p:spPr bwMode="auto">
          <a:xfrm>
            <a:off x="2555776" y="411510"/>
            <a:ext cx="1224136" cy="1020114"/>
          </a:xfrm>
          <a:prstGeom prst="rect">
            <a:avLst/>
          </a:prstGeom>
          <a:noFill/>
        </p:spPr>
      </p:pic>
      <p:pic>
        <p:nvPicPr>
          <p:cNvPr id="16386" name="Picture 2" descr="Ransomware, Cyber, Przestępczość, Atak"/>
          <p:cNvPicPr>
            <a:picLocks noChangeAspect="1" noChangeArrowheads="1"/>
          </p:cNvPicPr>
          <p:nvPr/>
        </p:nvPicPr>
        <p:blipFill>
          <a:blip r:embed="rId4" cstate="print"/>
          <a:srcRect t="9654"/>
          <a:stretch>
            <a:fillRect/>
          </a:stretch>
        </p:blipFill>
        <p:spPr bwMode="auto">
          <a:xfrm>
            <a:off x="4932040" y="2355726"/>
            <a:ext cx="3536832" cy="22633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Prostokąt 7"/>
          <p:cNvSpPr/>
          <p:nvPr/>
        </p:nvSpPr>
        <p:spPr>
          <a:xfrm>
            <a:off x="611560" y="1491630"/>
            <a:ext cx="7704856" cy="646331"/>
          </a:xfrm>
          <a:prstGeom prst="rect">
            <a:avLst/>
          </a:prstGeom>
          <a:ln/>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pl-PL" dirty="0" err="1" smtClean="0"/>
              <a:t>Ransomware</a:t>
            </a:r>
            <a:r>
              <a:rPr lang="pl-PL" dirty="0" smtClean="0"/>
              <a:t> to </a:t>
            </a:r>
            <a:r>
              <a:rPr lang="pl-PL" dirty="0" err="1" smtClean="0"/>
              <a:t>malware</a:t>
            </a:r>
            <a:r>
              <a:rPr lang="pl-PL" dirty="0" smtClean="0"/>
              <a:t>, który blokuje dostęp do plików na komputerze do momentu zapłaty twórcy tego złośliwego oprogramowania.</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descr="Obraz1.png"/>
          <p:cNvPicPr>
            <a:picLocks noChangeAspect="1"/>
          </p:cNvPicPr>
          <p:nvPr/>
        </p:nvPicPr>
        <p:blipFill>
          <a:blip r:embed="rId2" cstate="print"/>
          <a:stretch>
            <a:fillRect/>
          </a:stretch>
        </p:blipFill>
        <p:spPr>
          <a:xfrm>
            <a:off x="8282553" y="562"/>
            <a:ext cx="861455" cy="861455"/>
          </a:xfrm>
          <a:prstGeom prst="rect">
            <a:avLst/>
          </a:prstGeom>
        </p:spPr>
      </p:pic>
      <p:sp>
        <p:nvSpPr>
          <p:cNvPr id="9" name="Prostokąt 8"/>
          <p:cNvSpPr/>
          <p:nvPr/>
        </p:nvSpPr>
        <p:spPr>
          <a:xfrm>
            <a:off x="248356" y="1343378"/>
            <a:ext cx="8644124" cy="927566"/>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pl-PL" dirty="0" err="1" smtClean="0"/>
              <a:t>Adware</a:t>
            </a:r>
            <a:r>
              <a:rPr lang="pl-PL" dirty="0" smtClean="0"/>
              <a:t> jest jednym z najmniej szkodliwych dla sprzętu </a:t>
            </a:r>
            <a:r>
              <a:rPr lang="pl-PL" dirty="0" err="1" smtClean="0"/>
              <a:t>malware</a:t>
            </a:r>
            <a:r>
              <a:rPr lang="pl-PL" dirty="0" smtClean="0"/>
              <a:t> - jego zadaniem jest wyświetlanie reklam, najczęściej przy otwieraniu przeglądarki</a:t>
            </a:r>
          </a:p>
          <a:p>
            <a:pPr algn="ctr"/>
            <a:r>
              <a:rPr lang="pl-PL" dirty="0" smtClean="0"/>
              <a:t>lub po włączeniu komputera.</a:t>
            </a:r>
            <a:endParaRPr lang="pl-PL" dirty="0"/>
          </a:p>
        </p:txBody>
      </p:sp>
      <p:sp>
        <p:nvSpPr>
          <p:cNvPr id="10" name="Prostokąt 9"/>
          <p:cNvSpPr/>
          <p:nvPr/>
        </p:nvSpPr>
        <p:spPr>
          <a:xfrm>
            <a:off x="1187624" y="2787774"/>
            <a:ext cx="3672408" cy="1200329"/>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pl-PL" dirty="0" err="1" smtClean="0"/>
              <a:t>Adware</a:t>
            </a:r>
            <a:r>
              <a:rPr lang="pl-PL" dirty="0" smtClean="0"/>
              <a:t> jest jedynym złośliwym</a:t>
            </a:r>
          </a:p>
          <a:p>
            <a:pPr algn="ctr"/>
            <a:r>
              <a:rPr lang="pl-PL" dirty="0" smtClean="0"/>
              <a:t>oprogramowaniem, które nie</a:t>
            </a:r>
          </a:p>
          <a:p>
            <a:pPr algn="ctr"/>
            <a:r>
              <a:rPr lang="pl-PL" dirty="0" smtClean="0"/>
              <a:t>łamie prawa, ale jest wciąż</a:t>
            </a:r>
          </a:p>
          <a:p>
            <a:pPr algn="ctr"/>
            <a:r>
              <a:rPr lang="pl-PL" dirty="0" smtClean="0"/>
              <a:t>nieetyczny.</a:t>
            </a:r>
            <a:endParaRPr lang="pl-PL" dirty="0"/>
          </a:p>
        </p:txBody>
      </p:sp>
      <p:sp>
        <p:nvSpPr>
          <p:cNvPr id="11" name="Prostokąt 10"/>
          <p:cNvSpPr/>
          <p:nvPr/>
        </p:nvSpPr>
        <p:spPr>
          <a:xfrm>
            <a:off x="971600" y="483518"/>
            <a:ext cx="7200800" cy="523220"/>
          </a:xfrm>
          <a:prstGeom prst="rect">
            <a:avLst/>
          </a:prstGeom>
        </p:spPr>
        <p:txBody>
          <a:bodyPr wrap="square">
            <a:spAutoFit/>
          </a:bodyPr>
          <a:lstStyle/>
          <a:p>
            <a:pPr algn="ctr"/>
            <a:r>
              <a:rPr lang="pl-PL" sz="2800" b="1" dirty="0" err="1" smtClean="0">
                <a:solidFill>
                  <a:schemeClr val="accent3"/>
                </a:solidFill>
              </a:rPr>
              <a:t>Adware</a:t>
            </a:r>
            <a:endParaRPr lang="pl-PL" sz="2800" b="1" dirty="0">
              <a:solidFill>
                <a:schemeClr val="accent3"/>
              </a:solidFill>
            </a:endParaRPr>
          </a:p>
        </p:txBody>
      </p:sp>
      <p:pic>
        <p:nvPicPr>
          <p:cNvPr id="15362" name="Picture 2" descr="E-Mail, Oszustwa, Atak, Laptop, Wirus"/>
          <p:cNvPicPr>
            <a:picLocks noChangeAspect="1" noChangeArrowheads="1"/>
          </p:cNvPicPr>
          <p:nvPr/>
        </p:nvPicPr>
        <p:blipFill>
          <a:blip r:embed="rId3" cstate="print"/>
          <a:srcRect l="15954" t="18914" r="18169" b="15016"/>
          <a:stretch>
            <a:fillRect/>
          </a:stretch>
        </p:blipFill>
        <p:spPr bwMode="auto">
          <a:xfrm>
            <a:off x="2411760" y="339502"/>
            <a:ext cx="1335421" cy="864096"/>
          </a:xfrm>
          <a:prstGeom prst="rect">
            <a:avLst/>
          </a:prstGeom>
          <a:noFill/>
        </p:spPr>
      </p:pic>
      <p:pic>
        <p:nvPicPr>
          <p:cNvPr id="15364" name="Picture 4" descr="Irytujące Natrętne Reklamy Skład Ortogonalny Darmowych Wektorów"/>
          <p:cNvPicPr>
            <a:picLocks noChangeAspect="1" noChangeArrowheads="1"/>
          </p:cNvPicPr>
          <p:nvPr/>
        </p:nvPicPr>
        <p:blipFill>
          <a:blip r:embed="rId4" cstate="print"/>
          <a:srcRect r="39617"/>
          <a:stretch>
            <a:fillRect/>
          </a:stretch>
        </p:blipFill>
        <p:spPr bwMode="auto">
          <a:xfrm>
            <a:off x="6005424" y="2499742"/>
            <a:ext cx="1950951" cy="215227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rostokąt 7"/>
          <p:cNvSpPr/>
          <p:nvPr/>
        </p:nvSpPr>
        <p:spPr>
          <a:xfrm>
            <a:off x="1259632" y="1131590"/>
            <a:ext cx="6624736" cy="646331"/>
          </a:xfrm>
          <a:prstGeom prst="rect">
            <a:avLst/>
          </a:prstGeom>
        </p:spPr>
        <p:style>
          <a:lnRef idx="3">
            <a:schemeClr val="lt1"/>
          </a:lnRef>
          <a:fillRef idx="1">
            <a:schemeClr val="accent3"/>
          </a:fillRef>
          <a:effectRef idx="1">
            <a:schemeClr val="accent3"/>
          </a:effectRef>
          <a:fontRef idx="minor">
            <a:schemeClr val="lt1"/>
          </a:fontRef>
        </p:style>
        <p:txBody>
          <a:bodyPr wrap="square">
            <a:spAutoFit/>
          </a:bodyPr>
          <a:lstStyle/>
          <a:p>
            <a:pPr algn="ctr"/>
            <a:r>
              <a:rPr lang="pl-PL" dirty="0" smtClean="0"/>
              <a:t>Warto zabezpieczyć swoje dane także </a:t>
            </a:r>
          </a:p>
          <a:p>
            <a:pPr algn="ctr"/>
            <a:r>
              <a:rPr lang="pl-PL" dirty="0" smtClean="0"/>
              <a:t>na innym nośniku lub dysku sieciowym.</a:t>
            </a:r>
            <a:endParaRPr lang="pl-PL" dirty="0"/>
          </a:p>
        </p:txBody>
      </p:sp>
      <p:sp>
        <p:nvSpPr>
          <p:cNvPr id="9" name="Prostokąt 8"/>
          <p:cNvSpPr/>
          <p:nvPr/>
        </p:nvSpPr>
        <p:spPr>
          <a:xfrm>
            <a:off x="1043608" y="2355726"/>
            <a:ext cx="4392488" cy="1754326"/>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pl-PL" dirty="0" err="1" smtClean="0"/>
              <a:t>Wiper</a:t>
            </a:r>
            <a:r>
              <a:rPr lang="pl-PL" dirty="0" smtClean="0"/>
              <a:t> jest oprogramowaniem usuwającym wszystkie dane z komputera.  Nie posiada on żadnego wyższego celu - powstał wyłącznie po to, żeby tworzyć jak największe szkody na urządzeniach użytkownika.</a:t>
            </a:r>
            <a:endParaRPr lang="pl-PL" dirty="0"/>
          </a:p>
        </p:txBody>
      </p:sp>
      <p:sp>
        <p:nvSpPr>
          <p:cNvPr id="10" name="Prostokąt 9"/>
          <p:cNvSpPr/>
          <p:nvPr/>
        </p:nvSpPr>
        <p:spPr>
          <a:xfrm>
            <a:off x="1043608" y="555526"/>
            <a:ext cx="8100392" cy="584775"/>
          </a:xfrm>
          <a:prstGeom prst="rect">
            <a:avLst/>
          </a:prstGeom>
        </p:spPr>
        <p:txBody>
          <a:bodyPr wrap="square">
            <a:spAutoFit/>
          </a:bodyPr>
          <a:lstStyle/>
          <a:p>
            <a:pPr algn="ctr"/>
            <a:r>
              <a:rPr lang="pl-PL" sz="3200" b="1" dirty="0" err="1" smtClean="0"/>
              <a:t>Wiper</a:t>
            </a:r>
            <a:endParaRPr lang="pl-PL" sz="3200" b="1" dirty="0"/>
          </a:p>
        </p:txBody>
      </p:sp>
      <p:pic>
        <p:nvPicPr>
          <p:cNvPr id="5" name="Picture 18" descr="Śmieci, Kosz, Marnotrawstwo, Metal, Móc"/>
          <p:cNvPicPr>
            <a:picLocks noChangeAspect="1" noChangeArrowheads="1"/>
          </p:cNvPicPr>
          <p:nvPr/>
        </p:nvPicPr>
        <p:blipFill>
          <a:blip r:embed="rId2" cstate="print"/>
          <a:srcRect/>
          <a:stretch>
            <a:fillRect/>
          </a:stretch>
        </p:blipFill>
        <p:spPr bwMode="auto">
          <a:xfrm>
            <a:off x="3419872" y="339502"/>
            <a:ext cx="720080" cy="751004"/>
          </a:xfrm>
          <a:prstGeom prst="rect">
            <a:avLst/>
          </a:prstGeom>
          <a:noFill/>
        </p:spPr>
      </p:pic>
      <p:pic>
        <p:nvPicPr>
          <p:cNvPr id="14338" name="Picture 2" descr="Illustration of trash bin icon Free Vector"/>
          <p:cNvPicPr>
            <a:picLocks noChangeAspect="1" noChangeArrowheads="1"/>
          </p:cNvPicPr>
          <p:nvPr/>
        </p:nvPicPr>
        <p:blipFill>
          <a:blip r:embed="rId3" cstate="print"/>
          <a:srcRect l="20833" t="18750" r="22917" b="18750"/>
          <a:stretch>
            <a:fillRect/>
          </a:stretch>
        </p:blipFill>
        <p:spPr bwMode="auto">
          <a:xfrm>
            <a:off x="6300192" y="2067694"/>
            <a:ext cx="2160240" cy="240026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Obraz 6" descr="Obraz1.png"/>
          <p:cNvPicPr>
            <a:picLocks noChangeAspect="1"/>
          </p:cNvPicPr>
          <p:nvPr/>
        </p:nvPicPr>
        <p:blipFill>
          <a:blip r:embed="rId4" cstate="print"/>
          <a:stretch>
            <a:fillRect/>
          </a:stretch>
        </p:blipFill>
        <p:spPr>
          <a:xfrm>
            <a:off x="8282553" y="562"/>
            <a:ext cx="861455" cy="861455"/>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251520" y="1275606"/>
            <a:ext cx="8640960" cy="923330"/>
          </a:xfrm>
          <a:prstGeom prst="rect">
            <a:avLst/>
          </a:prstGeom>
        </p:spPr>
        <p:style>
          <a:lnRef idx="1">
            <a:schemeClr val="accent4"/>
          </a:lnRef>
          <a:fillRef idx="3">
            <a:schemeClr val="accent4"/>
          </a:fillRef>
          <a:effectRef idx="2">
            <a:schemeClr val="accent4"/>
          </a:effectRef>
          <a:fontRef idx="minor">
            <a:schemeClr val="lt1"/>
          </a:fontRef>
        </p:style>
        <p:txBody>
          <a:bodyPr wrap="square">
            <a:spAutoFit/>
          </a:bodyPr>
          <a:lstStyle/>
          <a:p>
            <a:pPr algn="ctr"/>
            <a:r>
              <a:rPr lang="pl-PL" dirty="0" smtClean="0"/>
              <a:t>Trojany swoją nazwę zawdzięczają koniowi trojańskiemu. Jest to oprogramowanie, które udając bezpieczny program, dostaje się do komputera. Trojany zawierają często inne </a:t>
            </a:r>
            <a:r>
              <a:rPr lang="pl-PL" dirty="0" err="1" smtClean="0"/>
              <a:t>malware</a:t>
            </a:r>
            <a:r>
              <a:rPr lang="pl-PL" dirty="0" smtClean="0"/>
              <a:t> (np. wirusy i </a:t>
            </a:r>
            <a:r>
              <a:rPr lang="pl-PL" dirty="0" err="1" smtClean="0"/>
              <a:t>adware</a:t>
            </a:r>
            <a:r>
              <a:rPr lang="pl-PL" dirty="0" smtClean="0"/>
              <a:t>).</a:t>
            </a:r>
            <a:endParaRPr lang="pl-PL" dirty="0"/>
          </a:p>
        </p:txBody>
      </p:sp>
      <p:sp>
        <p:nvSpPr>
          <p:cNvPr id="3" name="Prostokąt 2"/>
          <p:cNvSpPr/>
          <p:nvPr/>
        </p:nvSpPr>
        <p:spPr>
          <a:xfrm>
            <a:off x="755576" y="2715766"/>
            <a:ext cx="3456384" cy="1754326"/>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pl-PL" dirty="0" smtClean="0"/>
              <a:t>Trojany podszywają się często pod popularne programy i najczęściej</a:t>
            </a:r>
          </a:p>
          <a:p>
            <a:pPr algn="ctr"/>
            <a:r>
              <a:rPr lang="pl-PL" dirty="0" smtClean="0"/>
              <a:t>infekują komputery przy próbie</a:t>
            </a:r>
          </a:p>
          <a:p>
            <a:pPr algn="ctr"/>
            <a:r>
              <a:rPr lang="pl-PL" dirty="0" smtClean="0"/>
              <a:t>zainstalowania nielegalnego</a:t>
            </a:r>
          </a:p>
          <a:p>
            <a:pPr algn="ctr"/>
            <a:r>
              <a:rPr lang="pl-PL" dirty="0" smtClean="0"/>
              <a:t>oprogramowania.</a:t>
            </a:r>
            <a:endParaRPr lang="pl-PL" dirty="0"/>
          </a:p>
        </p:txBody>
      </p:sp>
      <p:sp>
        <p:nvSpPr>
          <p:cNvPr id="4" name="Prostokąt 3"/>
          <p:cNvSpPr/>
          <p:nvPr/>
        </p:nvSpPr>
        <p:spPr>
          <a:xfrm>
            <a:off x="0" y="555526"/>
            <a:ext cx="9144000" cy="523220"/>
          </a:xfrm>
          <a:prstGeom prst="rect">
            <a:avLst/>
          </a:prstGeom>
        </p:spPr>
        <p:txBody>
          <a:bodyPr wrap="square">
            <a:spAutoFit/>
          </a:bodyPr>
          <a:lstStyle/>
          <a:p>
            <a:pPr algn="ctr"/>
            <a:r>
              <a:rPr lang="pl-PL" sz="2800" b="1" dirty="0" smtClean="0">
                <a:solidFill>
                  <a:schemeClr val="accent2">
                    <a:lumMod val="75000"/>
                  </a:schemeClr>
                </a:solidFill>
              </a:rPr>
              <a:t>Trojany</a:t>
            </a:r>
            <a:endParaRPr lang="pl-PL" sz="2800" b="1" dirty="0">
              <a:solidFill>
                <a:schemeClr val="accent2">
                  <a:lumMod val="75000"/>
                </a:schemeClr>
              </a:solidFill>
            </a:endParaRPr>
          </a:p>
        </p:txBody>
      </p:sp>
      <p:pic>
        <p:nvPicPr>
          <p:cNvPr id="5" name="Picture 16" descr="Koń, Drewno, Horse, Zabawka, Konik, Koń Trojański"/>
          <p:cNvPicPr>
            <a:picLocks noChangeAspect="1" noChangeArrowheads="1"/>
          </p:cNvPicPr>
          <p:nvPr/>
        </p:nvPicPr>
        <p:blipFill>
          <a:blip r:embed="rId2" cstate="print"/>
          <a:srcRect/>
          <a:stretch>
            <a:fillRect/>
          </a:stretch>
        </p:blipFill>
        <p:spPr bwMode="auto">
          <a:xfrm>
            <a:off x="3059832" y="195486"/>
            <a:ext cx="767371" cy="979622"/>
          </a:xfrm>
          <a:prstGeom prst="rect">
            <a:avLst/>
          </a:prstGeom>
          <a:noFill/>
        </p:spPr>
      </p:pic>
      <p:pic>
        <p:nvPicPr>
          <p:cNvPr id="13314" name="Picture 2" descr="Trojan spam mail alegoria flat illustration Darmowych Wektorów"/>
          <p:cNvPicPr>
            <a:picLocks noChangeAspect="1" noChangeArrowheads="1"/>
          </p:cNvPicPr>
          <p:nvPr/>
        </p:nvPicPr>
        <p:blipFill>
          <a:blip r:embed="rId3" cstate="print"/>
          <a:srcRect l="6654" t="18987" r="2304" b="18538"/>
          <a:stretch>
            <a:fillRect/>
          </a:stretch>
        </p:blipFill>
        <p:spPr bwMode="auto">
          <a:xfrm>
            <a:off x="4572000" y="2643758"/>
            <a:ext cx="4229085" cy="186366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Obraz 6" descr="Obraz1.png"/>
          <p:cNvPicPr>
            <a:picLocks noChangeAspect="1"/>
          </p:cNvPicPr>
          <p:nvPr/>
        </p:nvPicPr>
        <p:blipFill>
          <a:blip r:embed="rId4" cstate="print"/>
          <a:stretch>
            <a:fillRect/>
          </a:stretch>
        </p:blipFill>
        <p:spPr>
          <a:xfrm>
            <a:off x="8282553" y="562"/>
            <a:ext cx="861455" cy="861455"/>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1304764" y="1131590"/>
            <a:ext cx="6534472" cy="1754326"/>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pl-PL" dirty="0" err="1" smtClean="0"/>
              <a:t>Phishing</a:t>
            </a:r>
            <a:r>
              <a:rPr lang="pl-PL" dirty="0" smtClean="0"/>
              <a:t> to rodzaj </a:t>
            </a:r>
            <a:r>
              <a:rPr lang="pl-PL" dirty="0" err="1" smtClean="0"/>
              <a:t>cyberataku</a:t>
            </a:r>
            <a:r>
              <a:rPr lang="pl-PL" dirty="0" smtClean="0"/>
              <a:t>, w którym oszust podszywa się pod zaufaną instytucję (np. bank, sklep internetowy) lub osobę, aby wyłudzić poufne dane, takie jak loginy, hasła, numery kart kredytowych, albo nakłonić ofiarę do podjęcia określonych działań (np. kliknięcia w fałszywy link, pobrania złośliwego oprogramowania). </a:t>
            </a:r>
            <a:endParaRPr lang="pl-PL" dirty="0"/>
          </a:p>
        </p:txBody>
      </p:sp>
      <p:sp>
        <p:nvSpPr>
          <p:cNvPr id="3" name="Prostokąt 2"/>
          <p:cNvSpPr/>
          <p:nvPr/>
        </p:nvSpPr>
        <p:spPr>
          <a:xfrm>
            <a:off x="2123728" y="3075806"/>
            <a:ext cx="4734272" cy="1477328"/>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pl-PL" dirty="0" smtClean="0"/>
              <a:t>Ataki te wykorzystują inżynierię społeczną, grając na emocjach ofiary, takich jak strach czy pośpiech, i najczęściej są przeprowadzane za pomocą e-maili, </a:t>
            </a:r>
            <a:r>
              <a:rPr lang="pl-PL" dirty="0" err="1" smtClean="0"/>
              <a:t>SMS-ów</a:t>
            </a:r>
            <a:r>
              <a:rPr lang="pl-PL" dirty="0" smtClean="0"/>
              <a:t>, a nawet rozmów telefonicznych.</a:t>
            </a:r>
            <a:endParaRPr lang="pl-PL" dirty="0"/>
          </a:p>
        </p:txBody>
      </p:sp>
      <p:sp>
        <p:nvSpPr>
          <p:cNvPr id="4" name="Prostokąt 3"/>
          <p:cNvSpPr/>
          <p:nvPr/>
        </p:nvSpPr>
        <p:spPr>
          <a:xfrm>
            <a:off x="3563888" y="411510"/>
            <a:ext cx="1786066" cy="523220"/>
          </a:xfrm>
          <a:prstGeom prst="rect">
            <a:avLst/>
          </a:prstGeom>
        </p:spPr>
        <p:txBody>
          <a:bodyPr wrap="none">
            <a:spAutoFit/>
          </a:bodyPr>
          <a:lstStyle/>
          <a:p>
            <a:r>
              <a:rPr lang="pl-PL" sz="2800" b="1" dirty="0" err="1" smtClean="0"/>
              <a:t>Phishing</a:t>
            </a:r>
            <a:r>
              <a:rPr lang="pl-PL" sz="2800" b="1" dirty="0" smtClean="0"/>
              <a:t> </a:t>
            </a:r>
            <a:endParaRPr lang="pl-PL" sz="2800" b="1" dirty="0"/>
          </a:p>
        </p:txBody>
      </p:sp>
      <p:pic>
        <p:nvPicPr>
          <p:cNvPr id="5" name="Obraz 4" descr="phishing.jpg"/>
          <p:cNvPicPr>
            <a:picLocks noChangeAspect="1"/>
          </p:cNvPicPr>
          <p:nvPr/>
        </p:nvPicPr>
        <p:blipFill>
          <a:blip r:embed="rId2" cstate="print"/>
          <a:stretch>
            <a:fillRect/>
          </a:stretch>
        </p:blipFill>
        <p:spPr>
          <a:xfrm>
            <a:off x="2627784" y="267494"/>
            <a:ext cx="812626" cy="812626"/>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1547664" y="555526"/>
            <a:ext cx="1152128" cy="768085"/>
          </a:xfrm>
          <a:prstGeom prst="rect">
            <a:avLst/>
          </a:prstGeom>
          <a:noFill/>
          <a:ln w="9525">
            <a:noFill/>
            <a:miter lim="800000"/>
            <a:headEnd/>
            <a:tailEnd/>
          </a:ln>
          <a:effectLst/>
        </p:spPr>
      </p:pic>
      <p:sp>
        <p:nvSpPr>
          <p:cNvPr id="3" name="Prostokąt 2"/>
          <p:cNvSpPr/>
          <p:nvPr/>
        </p:nvSpPr>
        <p:spPr>
          <a:xfrm>
            <a:off x="2771800" y="699542"/>
            <a:ext cx="4812664" cy="523220"/>
          </a:xfrm>
          <a:prstGeom prst="rect">
            <a:avLst/>
          </a:prstGeom>
        </p:spPr>
        <p:txBody>
          <a:bodyPr wrap="none">
            <a:spAutoFit/>
          </a:bodyPr>
          <a:lstStyle/>
          <a:p>
            <a:r>
              <a:rPr lang="pl-PL" sz="2800" b="1" dirty="0" err="1" smtClean="0"/>
              <a:t>Fake</a:t>
            </a:r>
            <a:r>
              <a:rPr lang="pl-PL" sz="2800" b="1" dirty="0" smtClean="0"/>
              <a:t> newsy i dezinformacja</a:t>
            </a:r>
            <a:endParaRPr lang="pl-PL" b="1" dirty="0" smtClean="0"/>
          </a:p>
        </p:txBody>
      </p:sp>
      <p:sp>
        <p:nvSpPr>
          <p:cNvPr id="4" name="Prostokąt 3"/>
          <p:cNvSpPr/>
          <p:nvPr/>
        </p:nvSpPr>
        <p:spPr>
          <a:xfrm>
            <a:off x="1547664" y="1563638"/>
            <a:ext cx="6012668" cy="341632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pl-PL" b="1" dirty="0" err="1" smtClean="0"/>
              <a:t>Fake</a:t>
            </a:r>
            <a:r>
              <a:rPr lang="pl-PL" b="1" dirty="0" smtClean="0"/>
              <a:t> news</a:t>
            </a:r>
            <a:r>
              <a:rPr lang="pl-PL" dirty="0" smtClean="0"/>
              <a:t> – wpisy, wiadomości, całe kanały informacyjne, </a:t>
            </a:r>
          </a:p>
          <a:p>
            <a:pPr algn="ctr"/>
            <a:r>
              <a:rPr lang="pl-PL" dirty="0" smtClean="0"/>
              <a:t>w których przekazywane dane okazują się nieprawdziwe lub przeinaczone. Jest to termin tożsamy </a:t>
            </a:r>
            <a:br>
              <a:rPr lang="pl-PL" dirty="0" smtClean="0"/>
            </a:br>
            <a:r>
              <a:rPr lang="pl-PL" dirty="0" smtClean="0"/>
              <a:t>z określeniem </a:t>
            </a:r>
            <a:r>
              <a:rPr lang="pl-PL" b="1" dirty="0" smtClean="0"/>
              <a:t>fałszywa wiadomość</a:t>
            </a:r>
            <a:r>
              <a:rPr lang="pl-PL" dirty="0" smtClean="0"/>
              <a:t> oznaczający nieprawdziwą lub częściowo nieprawdziwą wiadomość, często o charakterze sensacyjnym, publikowaną w mediach w celu wprowadzenia odbiorców w </a:t>
            </a:r>
            <a:r>
              <a:rPr lang="pl-PL" dirty="0" err="1" smtClean="0"/>
              <a:t>błądi</a:t>
            </a:r>
            <a:r>
              <a:rPr lang="pl-PL" dirty="0" smtClean="0"/>
              <a:t> korzyści finansowych, politycznych lub prestiżowych. </a:t>
            </a:r>
          </a:p>
          <a:p>
            <a:pPr algn="ctr"/>
            <a:r>
              <a:rPr lang="pl-PL" dirty="0" smtClean="0"/>
              <a:t/>
            </a:r>
            <a:br>
              <a:rPr lang="pl-PL" dirty="0" smtClean="0"/>
            </a:br>
            <a:endParaRPr lang="pl-PL" dirty="0" smtClean="0"/>
          </a:p>
          <a:p>
            <a:pPr algn="ctr"/>
            <a:endParaRPr lang="pl-PL" dirty="0" smtClean="0"/>
          </a:p>
          <a:p>
            <a:pPr algn="ctr"/>
            <a:endParaRPr lang="pl-PL" dirty="0"/>
          </a:p>
        </p:txBody>
      </p:sp>
      <p:sp>
        <p:nvSpPr>
          <p:cNvPr id="5" name="Prostokąt 4"/>
          <p:cNvSpPr/>
          <p:nvPr/>
        </p:nvSpPr>
        <p:spPr>
          <a:xfrm>
            <a:off x="2033972" y="4083918"/>
            <a:ext cx="5076056" cy="646331"/>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pl-PL" dirty="0" smtClean="0"/>
              <a:t>Zjawisko nazywane potocznie</a:t>
            </a:r>
            <a:r>
              <a:rPr lang="pl-PL" b="1" dirty="0" smtClean="0"/>
              <a:t> „</a:t>
            </a:r>
            <a:r>
              <a:rPr lang="pl-PL" b="1" dirty="0" err="1" smtClean="0"/>
              <a:t>fake</a:t>
            </a:r>
            <a:r>
              <a:rPr lang="pl-PL" b="1" dirty="0" smtClean="0"/>
              <a:t> news”</a:t>
            </a:r>
            <a:r>
              <a:rPr lang="pl-PL" dirty="0" smtClean="0"/>
              <a:t> znane jest od dawna jako </a:t>
            </a:r>
            <a:r>
              <a:rPr lang="pl-PL" b="1" dirty="0" smtClean="0"/>
              <a:t>dezinformacja</a:t>
            </a:r>
            <a:r>
              <a:rPr lang="pl-PL" dirty="0" smtClean="0"/>
              <a:t>.</a:t>
            </a:r>
            <a:endParaRPr lang="pl-PL"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srcRect/>
          <a:stretch>
            <a:fillRect/>
          </a:stretch>
        </p:blipFill>
        <p:spPr bwMode="auto">
          <a:xfrm flipH="1">
            <a:off x="2483768" y="627534"/>
            <a:ext cx="1400013" cy="933528"/>
          </a:xfrm>
          <a:prstGeom prst="rect">
            <a:avLst/>
          </a:prstGeom>
          <a:noFill/>
          <a:ln w="9525">
            <a:noFill/>
            <a:miter lim="800000"/>
            <a:headEnd/>
            <a:tailEnd/>
          </a:ln>
          <a:effectLst/>
        </p:spPr>
      </p:pic>
      <p:sp>
        <p:nvSpPr>
          <p:cNvPr id="4" name="Prostokąt 3"/>
          <p:cNvSpPr/>
          <p:nvPr/>
        </p:nvSpPr>
        <p:spPr>
          <a:xfrm>
            <a:off x="1844824" y="1779662"/>
            <a:ext cx="5454352" cy="1754326"/>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pl-PL" dirty="0" err="1" smtClean="0"/>
              <a:t>Deepfake</a:t>
            </a:r>
            <a:r>
              <a:rPr lang="pl-PL" dirty="0" smtClean="0"/>
              <a:t> - wygenerowane lub zmanipulowane przez sztuczna inteligencję obrazy, treści dźwiękowe lub treści wideo, które przypominają istniejące osoby, przedmioty, miejsca, podmioty lub zdarzenia, które odbiorca mógłby niesłusznie uznać za autentyczne lub prawdziwe.</a:t>
            </a:r>
            <a:endParaRPr lang="pl-PL" dirty="0"/>
          </a:p>
        </p:txBody>
      </p:sp>
      <p:sp>
        <p:nvSpPr>
          <p:cNvPr id="5" name="Prostokąt 4"/>
          <p:cNvSpPr/>
          <p:nvPr/>
        </p:nvSpPr>
        <p:spPr>
          <a:xfrm>
            <a:off x="4011719" y="843558"/>
            <a:ext cx="1795813" cy="523220"/>
          </a:xfrm>
          <a:prstGeom prst="rect">
            <a:avLst/>
          </a:prstGeom>
        </p:spPr>
        <p:txBody>
          <a:bodyPr wrap="none">
            <a:spAutoFit/>
          </a:bodyPr>
          <a:lstStyle/>
          <a:p>
            <a:r>
              <a:rPr lang="pl-PL" sz="2800" b="1" dirty="0" err="1" smtClean="0"/>
              <a:t>Deepfake</a:t>
            </a:r>
            <a:endParaRPr lang="pl-PL" sz="2800" b="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0" y="555526"/>
            <a:ext cx="9144000" cy="461665"/>
          </a:xfrm>
          <a:prstGeom prst="rect">
            <a:avLst/>
          </a:prstGeom>
        </p:spPr>
        <p:txBody>
          <a:bodyPr wrap="square">
            <a:spAutoFit/>
          </a:bodyPr>
          <a:lstStyle/>
          <a:p>
            <a:pPr algn="ctr"/>
            <a:r>
              <a:rPr lang="pl-PL" sz="2400" b="1" dirty="0" smtClean="0">
                <a:solidFill>
                  <a:srgbClr val="0070C0"/>
                </a:solidFill>
              </a:rPr>
              <a:t>Jak dbać o bezpieczeństwo komputerowe?</a:t>
            </a:r>
            <a:endParaRPr lang="pl-PL" sz="2400" dirty="0">
              <a:solidFill>
                <a:srgbClr val="0070C0"/>
              </a:solidFill>
            </a:endParaRPr>
          </a:p>
        </p:txBody>
      </p:sp>
      <p:sp>
        <p:nvSpPr>
          <p:cNvPr id="3" name="Prostokąt 2"/>
          <p:cNvSpPr/>
          <p:nvPr/>
        </p:nvSpPr>
        <p:spPr>
          <a:xfrm>
            <a:off x="179512" y="483519"/>
            <a:ext cx="8964488" cy="3139324"/>
          </a:xfrm>
          <a:prstGeom prst="rect">
            <a:avLst/>
          </a:prstGeom>
        </p:spPr>
        <p:txBody>
          <a:bodyPr wrap="square">
            <a:spAutoFit/>
          </a:bodyPr>
          <a:lstStyle/>
          <a:p>
            <a:pPr algn="ctr"/>
            <a:endParaRPr lang="pl-PL" dirty="0" smtClean="0"/>
          </a:p>
          <a:p>
            <a:pPr algn="ctr"/>
            <a:endParaRPr lang="pl-PL" dirty="0" smtClean="0"/>
          </a:p>
          <a:p>
            <a:pPr algn="ctr"/>
            <a:r>
              <a:rPr lang="pl-PL" dirty="0" smtClean="0"/>
              <a:t>Niestety żadne zabezpieczenia komputera nie są w stanie</a:t>
            </a:r>
          </a:p>
          <a:p>
            <a:pPr algn="ctr"/>
            <a:r>
              <a:rPr lang="pl-PL" dirty="0" smtClean="0"/>
              <a:t>w 100% zabezpieczyć nas, jeżeli korzystamy z sieci</a:t>
            </a:r>
          </a:p>
          <a:p>
            <a:pPr algn="ctr"/>
            <a:r>
              <a:rPr lang="pl-PL" dirty="0" smtClean="0"/>
              <a:t>w sposób niewłaściwy. Tak więc najlepszą ochroną</a:t>
            </a:r>
          </a:p>
          <a:p>
            <a:pPr algn="ctr"/>
            <a:r>
              <a:rPr lang="pl-PL" dirty="0" smtClean="0"/>
              <a:t>naszego urządzenia jesteśmy my sami.</a:t>
            </a:r>
          </a:p>
          <a:p>
            <a:pPr algn="ctr"/>
            <a:endParaRPr lang="pl-PL" dirty="0" smtClean="0"/>
          </a:p>
          <a:p>
            <a:pPr algn="ctr"/>
            <a:endParaRPr lang="pl-PL" dirty="0" smtClean="0"/>
          </a:p>
          <a:p>
            <a:pPr algn="ctr"/>
            <a:endParaRPr lang="pl-PL" dirty="0" smtClean="0"/>
          </a:p>
          <a:p>
            <a:pPr algn="ctr"/>
            <a:endParaRPr lang="pl-PL" dirty="0" smtClean="0"/>
          </a:p>
          <a:p>
            <a:pPr algn="ctr"/>
            <a:endParaRPr lang="pl-PL" dirty="0"/>
          </a:p>
        </p:txBody>
      </p:sp>
      <p:sp>
        <p:nvSpPr>
          <p:cNvPr id="4" name="Prostokąt 3"/>
          <p:cNvSpPr/>
          <p:nvPr/>
        </p:nvSpPr>
        <p:spPr>
          <a:xfrm>
            <a:off x="5076056" y="2931790"/>
            <a:ext cx="3312368" cy="1200329"/>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pl-PL" dirty="0" smtClean="0"/>
              <a:t>Stosując się do kilku</a:t>
            </a:r>
          </a:p>
          <a:p>
            <a:pPr algn="ctr"/>
            <a:r>
              <a:rPr lang="pl-PL" dirty="0" smtClean="0"/>
              <a:t>zasad, będziesz</a:t>
            </a:r>
          </a:p>
          <a:p>
            <a:pPr algn="ctr"/>
            <a:r>
              <a:rPr lang="pl-PL" dirty="0" smtClean="0"/>
              <a:t>w stanie ochronić</a:t>
            </a:r>
          </a:p>
          <a:p>
            <a:pPr algn="ctr"/>
            <a:r>
              <a:rPr lang="pl-PL" dirty="0" smtClean="0"/>
              <a:t>swój komputer!</a:t>
            </a:r>
            <a:endParaRPr lang="pl-PL" dirty="0"/>
          </a:p>
        </p:txBody>
      </p:sp>
      <p:pic>
        <p:nvPicPr>
          <p:cNvPr id="12290" name="Picture 2" descr="Bezpieczeństwo Cybernetyczne, Ochrona Internetu"/>
          <p:cNvPicPr>
            <a:picLocks noChangeAspect="1" noChangeArrowheads="1"/>
          </p:cNvPicPr>
          <p:nvPr/>
        </p:nvPicPr>
        <p:blipFill>
          <a:blip r:embed="rId3" cstate="print"/>
          <a:srcRect/>
          <a:stretch>
            <a:fillRect/>
          </a:stretch>
        </p:blipFill>
        <p:spPr bwMode="auto">
          <a:xfrm>
            <a:off x="899592" y="2427734"/>
            <a:ext cx="3528392" cy="198472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Obraz 5" descr="Obraz1.png"/>
          <p:cNvPicPr>
            <a:picLocks noChangeAspect="1"/>
          </p:cNvPicPr>
          <p:nvPr/>
        </p:nvPicPr>
        <p:blipFill>
          <a:blip r:embed="rId4" cstate="print"/>
          <a:stretch>
            <a:fillRect/>
          </a:stretch>
        </p:blipFill>
        <p:spPr>
          <a:xfrm>
            <a:off x="8282553" y="562"/>
            <a:ext cx="861455" cy="861455"/>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323528" y="2"/>
            <a:ext cx="8820472" cy="8987076"/>
          </a:xfrm>
          <a:prstGeom prst="rect">
            <a:avLst/>
          </a:prstGeom>
        </p:spPr>
        <p:txBody>
          <a:bodyPr wrap="square">
            <a:spAutoFit/>
          </a:bodyPr>
          <a:lstStyle/>
          <a:p>
            <a:pPr algn="ctr"/>
            <a:endParaRPr lang="pl-PL" sz="2400" b="1" dirty="0" smtClean="0">
              <a:solidFill>
                <a:srgbClr val="FF0000"/>
              </a:solidFill>
            </a:endParaRPr>
          </a:p>
          <a:p>
            <a:pPr algn="ctr"/>
            <a:endParaRPr lang="pl-PL" sz="2800" b="1" dirty="0" smtClean="0">
              <a:solidFill>
                <a:srgbClr val="FF0000"/>
              </a:solidFill>
            </a:endParaRPr>
          </a:p>
          <a:p>
            <a:pPr algn="ctr"/>
            <a:endParaRPr lang="pl-PL" sz="2800" b="1" dirty="0" smtClean="0">
              <a:solidFill>
                <a:srgbClr val="FF0000"/>
              </a:solidFill>
            </a:endParaRPr>
          </a:p>
          <a:p>
            <a:pPr algn="ctr"/>
            <a:endParaRPr lang="pl-PL" b="1" dirty="0" smtClean="0">
              <a:solidFill>
                <a:srgbClr val="FF0000"/>
              </a:solidFill>
            </a:endParaRPr>
          </a:p>
          <a:p>
            <a:pPr algn="ctr"/>
            <a:r>
              <a:rPr lang="pl-PL" b="1" dirty="0" smtClean="0">
                <a:solidFill>
                  <a:srgbClr val="FF0000"/>
                </a:solidFill>
              </a:rPr>
              <a:t>X</a:t>
            </a:r>
            <a:r>
              <a:rPr lang="pl-PL" sz="2800" b="1" dirty="0" smtClean="0">
                <a:solidFill>
                  <a:srgbClr val="FF0000"/>
                </a:solidFill>
              </a:rPr>
              <a:t> </a:t>
            </a:r>
            <a:r>
              <a:rPr lang="pl-PL" dirty="0" smtClean="0"/>
              <a:t>Aktualizuj system i oprogramowanie – aktualizacje łatają luki, które mogą wykorzystać przestępcy.</a:t>
            </a:r>
          </a:p>
          <a:p>
            <a:pPr algn="ctr"/>
            <a:endParaRPr lang="pl-PL" dirty="0" smtClean="0"/>
          </a:p>
          <a:p>
            <a:pPr algn="ctr"/>
            <a:r>
              <a:rPr lang="pl-PL" b="1" dirty="0" smtClean="0">
                <a:solidFill>
                  <a:srgbClr val="FF0000"/>
                </a:solidFill>
              </a:rPr>
              <a:t>X  </a:t>
            </a:r>
            <a:r>
              <a:rPr lang="pl-PL" dirty="0" smtClean="0"/>
              <a:t>Twórz silne, unikalne hasła – złożone z kilku fraz – używaj menedżera haseł.</a:t>
            </a:r>
          </a:p>
          <a:p>
            <a:pPr algn="ctr"/>
            <a:endParaRPr lang="pl-PL" dirty="0" smtClean="0"/>
          </a:p>
          <a:p>
            <a:pPr algn="ctr"/>
            <a:r>
              <a:rPr lang="pl-PL" b="1" dirty="0" smtClean="0">
                <a:solidFill>
                  <a:srgbClr val="FF0000"/>
                </a:solidFill>
              </a:rPr>
              <a:t>X  </a:t>
            </a:r>
            <a:r>
              <a:rPr lang="pl-PL" dirty="0" smtClean="0"/>
              <a:t>Włącz uwierzytelnianie dwuskładnikowe (2FA) – nawet jeśli ktoś pozna Twoje hasło, nie zaloguje się bez dodatkowego kodu.</a:t>
            </a:r>
          </a:p>
          <a:p>
            <a:pPr algn="ctr"/>
            <a:endParaRPr lang="pl-PL" dirty="0" smtClean="0"/>
          </a:p>
          <a:p>
            <a:pPr algn="ctr"/>
            <a:r>
              <a:rPr lang="pl-PL" b="1" dirty="0" smtClean="0">
                <a:solidFill>
                  <a:srgbClr val="FF0000"/>
                </a:solidFill>
              </a:rPr>
              <a:t>X </a:t>
            </a:r>
            <a:r>
              <a:rPr lang="pl-PL" dirty="0" smtClean="0"/>
              <a:t>Ostrożnie podchodź do wiadomości i załączników – nawet jeśli wyglądają, jakby pochodziły od znajomych lub instytucji.</a:t>
            </a:r>
          </a:p>
          <a:p>
            <a:pPr algn="ctr"/>
            <a:endParaRPr lang="pl-PL" dirty="0" smtClean="0"/>
          </a:p>
          <a:p>
            <a:pPr algn="ctr"/>
            <a:endParaRPr lang="pl-PL" dirty="0" smtClean="0"/>
          </a:p>
          <a:p>
            <a:pPr algn="ctr"/>
            <a:endParaRPr lang="pl-PL" dirty="0" smtClean="0"/>
          </a:p>
          <a:p>
            <a:pPr algn="ctr"/>
            <a:endParaRPr lang="pl-PL" b="1" dirty="0" smtClean="0"/>
          </a:p>
          <a:p>
            <a:endParaRPr lang="pl-PL" b="1" dirty="0" smtClean="0"/>
          </a:p>
          <a:p>
            <a:pPr algn="ctr"/>
            <a:endParaRPr lang="pl-PL" sz="2800" b="1" dirty="0" smtClean="0">
              <a:solidFill>
                <a:srgbClr val="00B050"/>
              </a:solidFill>
            </a:endParaRPr>
          </a:p>
          <a:p>
            <a:pPr algn="ctr">
              <a:buFont typeface="Wingdings" pitchFamily="2" charset="2"/>
              <a:buChar char="ü"/>
            </a:pPr>
            <a:endParaRPr lang="pl-PL" sz="2800" b="1" dirty="0" smtClean="0">
              <a:solidFill>
                <a:srgbClr val="00B050"/>
              </a:solidFill>
            </a:endParaRPr>
          </a:p>
          <a:p>
            <a:endParaRPr lang="pl-PL" b="1" dirty="0" smtClean="0"/>
          </a:p>
          <a:p>
            <a:endParaRPr lang="pl-PL" b="1" dirty="0" smtClean="0"/>
          </a:p>
          <a:p>
            <a:endParaRPr lang="pl-PL" b="1" dirty="0" smtClean="0"/>
          </a:p>
          <a:p>
            <a:endParaRPr lang="pl-PL" b="1" dirty="0" smtClean="0"/>
          </a:p>
          <a:p>
            <a:endParaRPr lang="pl-PL" b="1" dirty="0" smtClean="0"/>
          </a:p>
          <a:p>
            <a:endParaRPr lang="pl-PL" b="1" dirty="0" smtClean="0"/>
          </a:p>
          <a:p>
            <a:endParaRPr lang="pl-PL" dirty="0"/>
          </a:p>
        </p:txBody>
      </p:sp>
      <p:sp>
        <p:nvSpPr>
          <p:cNvPr id="4" name="Prostokąt 3"/>
          <p:cNvSpPr/>
          <p:nvPr/>
        </p:nvSpPr>
        <p:spPr>
          <a:xfrm>
            <a:off x="0" y="627534"/>
            <a:ext cx="9144000" cy="461665"/>
          </a:xfrm>
          <a:prstGeom prst="rect">
            <a:avLst/>
          </a:prstGeom>
        </p:spPr>
        <p:txBody>
          <a:bodyPr wrap="square">
            <a:spAutoFit/>
          </a:bodyPr>
          <a:lstStyle/>
          <a:p>
            <a:pPr algn="ctr"/>
            <a:r>
              <a:rPr lang="pl-PL" sz="2400" b="1" dirty="0" smtClean="0">
                <a:solidFill>
                  <a:srgbClr val="0070C0"/>
                </a:solidFill>
              </a:rPr>
              <a:t>Jak dbać o bezpieczeństwo komputerowe?</a:t>
            </a:r>
          </a:p>
        </p:txBody>
      </p:sp>
      <p:pic>
        <p:nvPicPr>
          <p:cNvPr id="5" name="Obraz 4" descr="Obraz1.png"/>
          <p:cNvPicPr>
            <a:picLocks noChangeAspect="1"/>
          </p:cNvPicPr>
          <p:nvPr/>
        </p:nvPicPr>
        <p:blipFill>
          <a:blip r:embed="rId3" cstate="print"/>
          <a:stretch>
            <a:fillRect/>
          </a:stretch>
        </p:blipFill>
        <p:spPr>
          <a:xfrm>
            <a:off x="8282553" y="562"/>
            <a:ext cx="861455" cy="861455"/>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0" y="339502"/>
            <a:ext cx="9144000" cy="7448193"/>
          </a:xfrm>
          <a:prstGeom prst="rect">
            <a:avLst/>
          </a:prstGeom>
        </p:spPr>
        <p:txBody>
          <a:bodyPr wrap="square">
            <a:spAutoFit/>
          </a:bodyPr>
          <a:lstStyle/>
          <a:p>
            <a:pPr algn="ctr"/>
            <a:endParaRPr lang="pl-PL" sz="2400" b="1" dirty="0" smtClean="0">
              <a:solidFill>
                <a:srgbClr val="FF0000"/>
              </a:solidFill>
            </a:endParaRPr>
          </a:p>
          <a:p>
            <a:pPr algn="ctr"/>
            <a:endParaRPr lang="pl-PL" sz="2800" b="1" dirty="0" smtClean="0">
              <a:solidFill>
                <a:srgbClr val="FF0000"/>
              </a:solidFill>
            </a:endParaRPr>
          </a:p>
          <a:p>
            <a:pPr algn="ctr"/>
            <a:endParaRPr lang="pl-PL" sz="2800" b="1" dirty="0" smtClean="0">
              <a:solidFill>
                <a:srgbClr val="FF0000"/>
              </a:solidFill>
            </a:endParaRPr>
          </a:p>
          <a:p>
            <a:pPr algn="ctr"/>
            <a:endParaRPr lang="pl-PL" b="1" dirty="0" smtClean="0">
              <a:solidFill>
                <a:srgbClr val="FF0000"/>
              </a:solidFill>
            </a:endParaRPr>
          </a:p>
          <a:p>
            <a:pPr algn="ctr"/>
            <a:r>
              <a:rPr lang="pl-PL" b="1" dirty="0" smtClean="0">
                <a:solidFill>
                  <a:srgbClr val="FF0000"/>
                </a:solidFill>
              </a:rPr>
              <a:t>X </a:t>
            </a:r>
            <a:r>
              <a:rPr lang="pl-PL" dirty="0" smtClean="0"/>
              <a:t>Zabezpiecz dostęp do urządzeń – ustaw PIN, hasło lub biometrię.</a:t>
            </a:r>
          </a:p>
          <a:p>
            <a:pPr algn="ctr"/>
            <a:endParaRPr lang="pl-PL" dirty="0" smtClean="0"/>
          </a:p>
          <a:p>
            <a:pPr algn="ctr"/>
            <a:r>
              <a:rPr lang="pl-PL" b="1" dirty="0" smtClean="0">
                <a:solidFill>
                  <a:srgbClr val="FF0000"/>
                </a:solidFill>
              </a:rPr>
              <a:t>X </a:t>
            </a:r>
            <a:r>
              <a:rPr lang="pl-PL" dirty="0" smtClean="0"/>
              <a:t>Rób kopie zapasowe danych – w chmurze lub na zewnętrznym dysku.</a:t>
            </a:r>
          </a:p>
          <a:p>
            <a:pPr algn="ctr"/>
            <a:endParaRPr lang="pl-PL" dirty="0" smtClean="0"/>
          </a:p>
          <a:p>
            <a:pPr algn="ctr"/>
            <a:r>
              <a:rPr lang="pl-PL" b="1" dirty="0" smtClean="0">
                <a:solidFill>
                  <a:srgbClr val="FF0000"/>
                </a:solidFill>
              </a:rPr>
              <a:t>X </a:t>
            </a:r>
            <a:r>
              <a:rPr lang="pl-PL" dirty="0" smtClean="0"/>
              <a:t>Instaluj oprogramowanie tylko z zaufanych źródeł – unikniesz złośliwego kodu ukrytego w nielegalnych wersjach programów.</a:t>
            </a:r>
          </a:p>
          <a:p>
            <a:pPr algn="ctr"/>
            <a:endParaRPr lang="pl-PL" dirty="0" smtClean="0"/>
          </a:p>
          <a:p>
            <a:pPr algn="ctr"/>
            <a:r>
              <a:rPr lang="pl-PL" b="1" dirty="0" smtClean="0">
                <a:solidFill>
                  <a:srgbClr val="FF0000"/>
                </a:solidFill>
              </a:rPr>
              <a:t>X </a:t>
            </a:r>
            <a:r>
              <a:rPr lang="pl-PL" dirty="0" smtClean="0"/>
              <a:t>Zachowuj zdrowy rozsądek </a:t>
            </a:r>
            <a:r>
              <a:rPr lang="pl-PL" dirty="0" err="1" smtClean="0"/>
              <a:t>online</a:t>
            </a:r>
            <a:r>
              <a:rPr lang="pl-PL" dirty="0" smtClean="0"/>
              <a:t> – nie wszystko, co widzisz w sieci, jest prawdziwe.</a:t>
            </a:r>
          </a:p>
          <a:p>
            <a:pPr algn="ctr"/>
            <a:endParaRPr lang="pl-PL" dirty="0" smtClean="0"/>
          </a:p>
          <a:p>
            <a:pPr algn="ctr"/>
            <a:endParaRPr lang="pl-PL" b="1" dirty="0" smtClean="0"/>
          </a:p>
          <a:p>
            <a:endParaRPr lang="pl-PL" b="1" dirty="0" smtClean="0"/>
          </a:p>
          <a:p>
            <a:pPr algn="ctr"/>
            <a:endParaRPr lang="pl-PL" sz="2800" b="1" dirty="0" smtClean="0">
              <a:solidFill>
                <a:srgbClr val="00B050"/>
              </a:solidFill>
            </a:endParaRPr>
          </a:p>
          <a:p>
            <a:pPr algn="ctr">
              <a:buFont typeface="Wingdings" pitchFamily="2" charset="2"/>
              <a:buChar char="ü"/>
            </a:pPr>
            <a:endParaRPr lang="pl-PL" sz="2800" b="1" dirty="0" smtClean="0">
              <a:solidFill>
                <a:srgbClr val="00B050"/>
              </a:solidFill>
            </a:endParaRPr>
          </a:p>
          <a:p>
            <a:endParaRPr lang="pl-PL" b="1" dirty="0" smtClean="0"/>
          </a:p>
          <a:p>
            <a:endParaRPr lang="pl-PL" b="1" dirty="0" smtClean="0"/>
          </a:p>
          <a:p>
            <a:endParaRPr lang="pl-PL" b="1" dirty="0" smtClean="0"/>
          </a:p>
          <a:p>
            <a:endParaRPr lang="pl-PL" b="1" dirty="0" smtClean="0"/>
          </a:p>
          <a:p>
            <a:endParaRPr lang="pl-PL" b="1" dirty="0" smtClean="0"/>
          </a:p>
          <a:p>
            <a:endParaRPr lang="pl-PL" b="1" dirty="0" smtClean="0"/>
          </a:p>
          <a:p>
            <a:endParaRPr lang="pl-PL" dirty="0"/>
          </a:p>
        </p:txBody>
      </p:sp>
      <p:sp>
        <p:nvSpPr>
          <p:cNvPr id="4" name="Prostokąt 3"/>
          <p:cNvSpPr/>
          <p:nvPr/>
        </p:nvSpPr>
        <p:spPr>
          <a:xfrm>
            <a:off x="0" y="699542"/>
            <a:ext cx="9144000" cy="461665"/>
          </a:xfrm>
          <a:prstGeom prst="rect">
            <a:avLst/>
          </a:prstGeom>
        </p:spPr>
        <p:txBody>
          <a:bodyPr wrap="square">
            <a:spAutoFit/>
          </a:bodyPr>
          <a:lstStyle/>
          <a:p>
            <a:pPr algn="ctr"/>
            <a:r>
              <a:rPr lang="pl-PL" sz="2400" b="1" dirty="0" smtClean="0">
                <a:solidFill>
                  <a:srgbClr val="0070C0"/>
                </a:solidFill>
              </a:rPr>
              <a:t>Jak dbać o bezpieczeństwo komputerowe?</a:t>
            </a:r>
            <a:endParaRPr lang="pl-PL" sz="2400" dirty="0">
              <a:solidFill>
                <a:srgbClr val="0070C0"/>
              </a:solidFill>
            </a:endParaRPr>
          </a:p>
        </p:txBody>
      </p:sp>
      <p:pic>
        <p:nvPicPr>
          <p:cNvPr id="5" name="Obraz 4" descr="Obraz1.png"/>
          <p:cNvPicPr>
            <a:picLocks noChangeAspect="1"/>
          </p:cNvPicPr>
          <p:nvPr/>
        </p:nvPicPr>
        <p:blipFill>
          <a:blip r:embed="rId3" cstate="print"/>
          <a:stretch>
            <a:fillRect/>
          </a:stretch>
        </p:blipFill>
        <p:spPr>
          <a:xfrm>
            <a:off x="8282553" y="562"/>
            <a:ext cx="861455" cy="861455"/>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Lenovo\AppData\Local\Microsoft\Windows\Temporary Internet Files\Content.IE5\YBE534YY\ThinkCentre_Tiny_M92p[1].jpg"/>
          <p:cNvPicPr>
            <a:picLocks noChangeAspect="1" noChangeArrowheads="1"/>
          </p:cNvPicPr>
          <p:nvPr/>
        </p:nvPicPr>
        <p:blipFill>
          <a:blip r:embed="rId3" cstate="print"/>
          <a:srcRect/>
          <a:stretch>
            <a:fillRect/>
          </a:stretch>
        </p:blipFill>
        <p:spPr bwMode="auto">
          <a:xfrm>
            <a:off x="6660232" y="987574"/>
            <a:ext cx="2148830" cy="2041031"/>
          </a:xfrm>
          <a:prstGeom prst="rect">
            <a:avLst/>
          </a:prstGeom>
          <a:noFill/>
        </p:spPr>
      </p:pic>
      <p:pic>
        <p:nvPicPr>
          <p:cNvPr id="12" name="Picture 2" descr="C:\Users\Lenovo\AppData\Local\Microsoft\Windows\Temporary Internet Files\Content.IE5\YBE534YY\1200px-IBM_Thinkpad_R51[1].jpg"/>
          <p:cNvPicPr>
            <a:picLocks noChangeAspect="1" noChangeArrowheads="1"/>
          </p:cNvPicPr>
          <p:nvPr/>
        </p:nvPicPr>
        <p:blipFill>
          <a:blip r:embed="rId4" cstate="print"/>
          <a:srcRect/>
          <a:stretch>
            <a:fillRect/>
          </a:stretch>
        </p:blipFill>
        <p:spPr bwMode="auto">
          <a:xfrm>
            <a:off x="6732240" y="3147814"/>
            <a:ext cx="1992829" cy="1851670"/>
          </a:xfrm>
          <a:prstGeom prst="rect">
            <a:avLst/>
          </a:prstGeom>
          <a:noFill/>
        </p:spPr>
      </p:pic>
      <p:sp>
        <p:nvSpPr>
          <p:cNvPr id="14337" name="Rectangle 1"/>
          <p:cNvSpPr>
            <a:spLocks noChangeArrowheads="1"/>
          </p:cNvSpPr>
          <p:nvPr/>
        </p:nvSpPr>
        <p:spPr bwMode="auto">
          <a:xfrm>
            <a:off x="251520" y="760371"/>
            <a:ext cx="6192688" cy="2616101"/>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zh-CN" sz="2000" b="1" i="0" strike="noStrike" cap="none" normalizeH="0" baseline="0" dirty="0" smtClean="0">
                <a:ln>
                  <a:noFill/>
                </a:ln>
                <a:solidFill>
                  <a:srgbClr val="0070C0"/>
                </a:solidFill>
                <a:effectLst/>
                <a:ea typeface="SimSun" pitchFamily="2" charset="-122"/>
                <a:cs typeface="Arial" pitchFamily="34" charset="0"/>
              </a:rPr>
              <a:t>Dzień Bezpiecznego Komputera </a:t>
            </a:r>
            <a:r>
              <a:rPr kumimoji="0" lang="pl-PL" altLang="zh-CN" sz="2000" b="1" i="0" strike="noStrike" cap="none" normalizeH="0" baseline="0" dirty="0" smtClean="0">
                <a:ln>
                  <a:noFill/>
                </a:ln>
                <a:effectLst/>
                <a:ea typeface="SimSun" pitchFamily="2" charset="-122"/>
                <a:cs typeface="Arial" pitchFamily="34"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lang="pl-PL" altLang="zh-CN" dirty="0" smtClean="0"/>
              <a:t>t</a:t>
            </a:r>
            <a:r>
              <a:rPr lang="pl-PL" dirty="0" smtClean="0"/>
              <a:t>o ogólnopolska inicjatywa zainaugurowana w 2004 r., której celem jest podnoszenie świadomości o zagrożeniach w sieci </a:t>
            </a:r>
            <a:br>
              <a:rPr lang="pl-PL" dirty="0" smtClean="0"/>
            </a:br>
            <a:r>
              <a:rPr lang="pl-PL" dirty="0" smtClean="0"/>
              <a:t>i promowanie dobrych praktyk </a:t>
            </a:r>
            <a:r>
              <a:rPr lang="pl-PL" dirty="0" err="1" smtClean="0"/>
              <a:t>cyberhigieny</a:t>
            </a:r>
            <a:r>
              <a:rPr lang="pl-PL" dirty="0" smtClean="0"/>
              <a:t>. Jest skierowana do użytkowników komputerów i </a:t>
            </a:r>
            <a:r>
              <a:rPr lang="pl-PL" dirty="0" err="1" smtClean="0"/>
              <a:t>internauów</a:t>
            </a:r>
            <a:r>
              <a:rPr lang="pl-PL" dirty="0" smtClean="0"/>
              <a:t>.</a:t>
            </a:r>
          </a:p>
          <a:p>
            <a:pPr marL="0" marR="0" lvl="0" indent="0" algn="ctr" defTabSz="914400" rtl="0" eaLnBrk="1" fontAlgn="base" latinLnBrk="0" hangingPunct="1">
              <a:lnSpc>
                <a:spcPct val="100000"/>
              </a:lnSpc>
              <a:spcBef>
                <a:spcPct val="0"/>
              </a:spcBef>
              <a:spcAft>
                <a:spcPct val="0"/>
              </a:spcAft>
              <a:buClrTx/>
              <a:buSzTx/>
              <a:buFontTx/>
              <a:buNone/>
              <a:tabLst/>
            </a:pPr>
            <a:r>
              <a:rPr lang="pl-PL" dirty="0" smtClean="0"/>
              <a:t>W pierwszych latach akcję objął honorowym patronatem Prezydent RP, a w działania włączała się m.in. Polska Izba Informatyki i Telekomunikacji, NASK, CERT.</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pl-PL" altLang="zh-CN" sz="1800" i="0" u="none" strike="noStrike" cap="none" normalizeH="0" baseline="0" dirty="0" smtClean="0">
              <a:ln>
                <a:noFill/>
              </a:ln>
              <a:solidFill>
                <a:schemeClr val="tx1"/>
              </a:solidFill>
              <a:effectLst/>
              <a:cs typeface="Arial" pitchFamily="34" charset="0"/>
            </a:endParaRPr>
          </a:p>
        </p:txBody>
      </p:sp>
      <p:pic>
        <p:nvPicPr>
          <p:cNvPr id="8" name="Obraz 7" descr="Obraz1.png"/>
          <p:cNvPicPr>
            <a:picLocks noChangeAspect="1"/>
          </p:cNvPicPr>
          <p:nvPr/>
        </p:nvPicPr>
        <p:blipFill>
          <a:blip r:embed="rId5" cstate="print"/>
          <a:stretch>
            <a:fillRect/>
          </a:stretch>
        </p:blipFill>
        <p:spPr>
          <a:xfrm>
            <a:off x="8151862" y="0"/>
            <a:ext cx="992138" cy="992138"/>
          </a:xfrm>
          <a:prstGeom prst="rect">
            <a:avLst/>
          </a:prstGeom>
        </p:spPr>
      </p:pic>
      <p:sp>
        <p:nvSpPr>
          <p:cNvPr id="6" name="Prostokąt 5"/>
          <p:cNvSpPr/>
          <p:nvPr/>
        </p:nvSpPr>
        <p:spPr>
          <a:xfrm>
            <a:off x="395536" y="3507854"/>
            <a:ext cx="5904656" cy="144016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just"/>
            <a:r>
              <a:rPr lang="pl-PL" dirty="0" smtClean="0">
                <a:solidFill>
                  <a:schemeClr val="tx1"/>
                </a:solidFill>
              </a:rPr>
              <a:t>Od 2004 roku wiele się zmieniło! Coraz częściej </a:t>
            </a:r>
            <a:br>
              <a:rPr lang="pl-PL" dirty="0" smtClean="0">
                <a:solidFill>
                  <a:schemeClr val="tx1"/>
                </a:solidFill>
              </a:rPr>
            </a:br>
            <a:r>
              <a:rPr lang="pl-PL" dirty="0" smtClean="0">
                <a:solidFill>
                  <a:schemeClr val="tx1"/>
                </a:solidFill>
              </a:rPr>
              <a:t>w domach posiadamy „inteligentne” żarówki, zamki, oczyszczacze powietrza i inne nowinki technologiczne. Dlatego warto wiedzieć, jak dbać o bezpieczeństwo swoich danych.</a:t>
            </a:r>
            <a:endParaRPr lang="pl-PL" altLang="zh-CN" dirty="0" smtClean="0">
              <a:solidFill>
                <a:schemeClr val="tx1"/>
              </a:solidFill>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ole tekstowe 6"/>
          <p:cNvSpPr txBox="1"/>
          <p:nvPr/>
        </p:nvSpPr>
        <p:spPr>
          <a:xfrm>
            <a:off x="0" y="483518"/>
            <a:ext cx="9144000" cy="461665"/>
          </a:xfrm>
          <a:prstGeom prst="rect">
            <a:avLst/>
          </a:prstGeom>
          <a:noFill/>
        </p:spPr>
        <p:txBody>
          <a:bodyPr wrap="square" rtlCol="0">
            <a:spAutoFit/>
          </a:bodyPr>
          <a:lstStyle/>
          <a:p>
            <a:pPr algn="ctr"/>
            <a:r>
              <a:rPr lang="pl-PL" sz="2400" b="1" dirty="0" smtClean="0"/>
              <a:t>Jak prawidłowo pracować na komputerze?</a:t>
            </a:r>
            <a:endParaRPr lang="pl-PL" sz="2400" b="1" dirty="0"/>
          </a:p>
        </p:txBody>
      </p:sp>
      <p:pic>
        <p:nvPicPr>
          <p:cNvPr id="5" name="Obraz 4" descr="Obraz1.png"/>
          <p:cNvPicPr>
            <a:picLocks noChangeAspect="1"/>
          </p:cNvPicPr>
          <p:nvPr/>
        </p:nvPicPr>
        <p:blipFill>
          <a:blip r:embed="rId2" cstate="print"/>
          <a:stretch>
            <a:fillRect/>
          </a:stretch>
        </p:blipFill>
        <p:spPr>
          <a:xfrm>
            <a:off x="8282553" y="562"/>
            <a:ext cx="861455" cy="861455"/>
          </a:xfrm>
          <a:prstGeom prst="rect">
            <a:avLst/>
          </a:prstGeom>
        </p:spPr>
      </p:pic>
      <p:pic>
        <p:nvPicPr>
          <p:cNvPr id="2050" name="Picture 2"/>
          <p:cNvPicPr>
            <a:picLocks noChangeAspect="1" noChangeArrowheads="1"/>
          </p:cNvPicPr>
          <p:nvPr/>
        </p:nvPicPr>
        <p:blipFill>
          <a:blip r:embed="rId3" cstate="print"/>
          <a:srcRect l="35389" t="14951" r="32039" b="12165"/>
          <a:stretch>
            <a:fillRect/>
          </a:stretch>
        </p:blipFill>
        <p:spPr bwMode="auto">
          <a:xfrm>
            <a:off x="827584" y="1131590"/>
            <a:ext cx="3055724" cy="384429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52" name="Picture 4" descr="http://www.sp1raciborz.pl/images/news/20_pozycjaprzymonitorze.jpg"/>
          <p:cNvPicPr>
            <a:picLocks noChangeAspect="1" noChangeArrowheads="1"/>
          </p:cNvPicPr>
          <p:nvPr/>
        </p:nvPicPr>
        <p:blipFill>
          <a:blip r:embed="rId4" cstate="print"/>
          <a:srcRect/>
          <a:stretch>
            <a:fillRect/>
          </a:stretch>
        </p:blipFill>
        <p:spPr bwMode="auto">
          <a:xfrm>
            <a:off x="4211960" y="987574"/>
            <a:ext cx="4023526" cy="39604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descr="Obraz1.png"/>
          <p:cNvPicPr>
            <a:picLocks noChangeAspect="1"/>
          </p:cNvPicPr>
          <p:nvPr/>
        </p:nvPicPr>
        <p:blipFill>
          <a:blip r:embed="rId2" cstate="print"/>
          <a:stretch>
            <a:fillRect/>
          </a:stretch>
        </p:blipFill>
        <p:spPr>
          <a:xfrm>
            <a:off x="8282553" y="562"/>
            <a:ext cx="861455" cy="861455"/>
          </a:xfrm>
          <a:prstGeom prst="rect">
            <a:avLst/>
          </a:prstGeom>
        </p:spPr>
      </p:pic>
      <p:sp>
        <p:nvSpPr>
          <p:cNvPr id="8" name="Prostokąt 7"/>
          <p:cNvSpPr/>
          <p:nvPr/>
        </p:nvSpPr>
        <p:spPr>
          <a:xfrm>
            <a:off x="0" y="771550"/>
            <a:ext cx="9144000" cy="646331"/>
          </a:xfrm>
          <a:prstGeom prst="rect">
            <a:avLst/>
          </a:prstGeom>
        </p:spPr>
        <p:txBody>
          <a:bodyPr wrap="square">
            <a:spAutoFit/>
          </a:bodyPr>
          <a:lstStyle/>
          <a:p>
            <a:pPr algn="ctr"/>
            <a:r>
              <a:rPr lang="pl-PL" sz="3600" b="1" dirty="0" smtClean="0">
                <a:solidFill>
                  <a:srgbClr val="FF0000"/>
                </a:solidFill>
              </a:rPr>
              <a:t>Zgłaszaj oszustwa! </a:t>
            </a:r>
            <a:endParaRPr lang="pl-PL" sz="3600" b="1" dirty="0">
              <a:solidFill>
                <a:srgbClr val="FF0000"/>
              </a:solidFill>
            </a:endParaRPr>
          </a:p>
        </p:txBody>
      </p:sp>
      <p:sp>
        <p:nvSpPr>
          <p:cNvPr id="6" name="pole tekstowe 5"/>
          <p:cNvSpPr txBox="1"/>
          <p:nvPr/>
        </p:nvSpPr>
        <p:spPr>
          <a:xfrm>
            <a:off x="539552" y="1995686"/>
            <a:ext cx="8064896" cy="1754326"/>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just">
              <a:buFont typeface="Wingdings" pitchFamily="2" charset="2"/>
              <a:buChar char="ü"/>
            </a:pPr>
            <a:r>
              <a:rPr lang="pl-PL" dirty="0" smtClean="0"/>
              <a:t> Incydenty komputerowe zgłoś do CERT Polska przez formularz dostępny na stronie </a:t>
            </a:r>
            <a:r>
              <a:rPr lang="pl-PL" dirty="0" smtClean="0">
                <a:solidFill>
                  <a:srgbClr val="FF0000"/>
                </a:solidFill>
                <a:hlinkClick r:id="rId3"/>
              </a:rPr>
              <a:t>https://incydent.cert.pl</a:t>
            </a:r>
            <a:r>
              <a:rPr lang="pl-PL" dirty="0" smtClean="0">
                <a:hlinkClick r:id="rId3"/>
              </a:rPr>
              <a:t>/</a:t>
            </a:r>
            <a:r>
              <a:rPr lang="pl-PL" dirty="0" smtClean="0"/>
              <a:t>.</a:t>
            </a:r>
          </a:p>
          <a:p>
            <a:pPr algn="just">
              <a:buFont typeface="Wingdings" pitchFamily="2" charset="2"/>
              <a:buChar char="ü"/>
            </a:pPr>
            <a:r>
              <a:rPr lang="pl-PL" dirty="0" smtClean="0"/>
              <a:t> Niebezpieczne wiadomości </a:t>
            </a:r>
            <a:r>
              <a:rPr lang="pl-PL" dirty="0" smtClean="0">
                <a:solidFill>
                  <a:srgbClr val="FF0000"/>
                </a:solidFill>
              </a:rPr>
              <a:t>SMS</a:t>
            </a:r>
            <a:r>
              <a:rPr lang="pl-PL" dirty="0" smtClean="0"/>
              <a:t> prześlij na bezpłatny numer </a:t>
            </a:r>
            <a:r>
              <a:rPr lang="pl-PL" dirty="0" smtClean="0">
                <a:solidFill>
                  <a:srgbClr val="FF0000"/>
                </a:solidFill>
              </a:rPr>
              <a:t>8080</a:t>
            </a:r>
            <a:r>
              <a:rPr lang="pl-PL" dirty="0" smtClean="0"/>
              <a:t>. </a:t>
            </a:r>
          </a:p>
          <a:p>
            <a:pPr algn="just">
              <a:buFont typeface="Wingdings" pitchFamily="2" charset="2"/>
              <a:buChar char="ü"/>
            </a:pPr>
            <a:endParaRPr lang="pl-PL" dirty="0" smtClean="0"/>
          </a:p>
          <a:p>
            <a:pPr algn="just"/>
            <a:r>
              <a:rPr lang="pl-PL" dirty="0" smtClean="0"/>
              <a:t>Możesz to zrobić również w aplikacji </a:t>
            </a:r>
            <a:r>
              <a:rPr lang="pl-PL" dirty="0" err="1" smtClean="0"/>
              <a:t>mObywatel</a:t>
            </a:r>
            <a:r>
              <a:rPr lang="pl-PL" dirty="0" smtClean="0"/>
              <a:t>, w usłudze “Bezpiecznie w sieci”.</a:t>
            </a:r>
            <a:endParaRPr lang="pl-PL"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1259632" y="1563638"/>
            <a:ext cx="6624736" cy="3139321"/>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endParaRPr lang="pl-PL" dirty="0" smtClean="0"/>
          </a:p>
          <a:p>
            <a:pPr algn="ctr"/>
            <a:r>
              <a:rPr lang="pl-PL" dirty="0" smtClean="0"/>
              <a:t>Eksperci CERT zwracają uwagę na: </a:t>
            </a:r>
          </a:p>
          <a:p>
            <a:pPr algn="ctr">
              <a:buFont typeface="Wingdings" pitchFamily="2" charset="2"/>
              <a:buChar char="ü"/>
            </a:pPr>
            <a:r>
              <a:rPr lang="pl-PL" dirty="0" smtClean="0"/>
              <a:t> rosnące </a:t>
            </a:r>
            <a:r>
              <a:rPr lang="pl-PL" b="1" dirty="0" smtClean="0"/>
              <a:t>oszustwa w </a:t>
            </a:r>
            <a:r>
              <a:rPr lang="pl-PL" b="1" dirty="0" err="1" smtClean="0"/>
              <a:t>social</a:t>
            </a:r>
            <a:r>
              <a:rPr lang="pl-PL" b="1" dirty="0" smtClean="0"/>
              <a:t> mediach</a:t>
            </a:r>
            <a:r>
              <a:rPr lang="pl-PL" dirty="0" smtClean="0"/>
              <a:t>, </a:t>
            </a:r>
          </a:p>
          <a:p>
            <a:pPr algn="ctr">
              <a:buFont typeface="Wingdings" pitchFamily="2" charset="2"/>
              <a:buChar char="ü"/>
            </a:pPr>
            <a:r>
              <a:rPr lang="pl-PL" dirty="0" smtClean="0"/>
              <a:t> kampanie podszywające się pod firmy kurierskie </a:t>
            </a:r>
          </a:p>
          <a:p>
            <a:pPr algn="ctr"/>
            <a:r>
              <a:rPr lang="pl-PL" dirty="0" smtClean="0"/>
              <a:t>i instytucje publiczne, </a:t>
            </a:r>
          </a:p>
          <a:p>
            <a:pPr algn="ctr">
              <a:buFont typeface="Wingdings" pitchFamily="2" charset="2"/>
              <a:buChar char="ü"/>
            </a:pPr>
            <a:r>
              <a:rPr lang="pl-PL" dirty="0" smtClean="0"/>
              <a:t> lepszą </a:t>
            </a:r>
            <a:r>
              <a:rPr lang="pl-PL" b="1" dirty="0" smtClean="0"/>
              <a:t>socjotechnikę</a:t>
            </a:r>
            <a:r>
              <a:rPr lang="pl-PL" dirty="0" smtClean="0"/>
              <a:t> np. „na policjanta”, „na dopłatę”. </a:t>
            </a:r>
          </a:p>
          <a:p>
            <a:pPr algn="ctr"/>
            <a:endParaRPr lang="pl-PL" dirty="0" smtClean="0"/>
          </a:p>
          <a:p>
            <a:pPr algn="ctr"/>
            <a:endParaRPr lang="pl-PL" dirty="0" smtClean="0"/>
          </a:p>
          <a:p>
            <a:pPr algn="ctr"/>
            <a:r>
              <a:rPr lang="pl-PL" dirty="0" smtClean="0"/>
              <a:t>Jednocześnie dzięki zgłoszeniom użytkowników blokowane są </a:t>
            </a:r>
            <a:r>
              <a:rPr lang="pl-PL" b="1" dirty="0" smtClean="0"/>
              <a:t>miliony złośliwych wiadomości i domen</a:t>
            </a:r>
            <a:r>
              <a:rPr lang="pl-PL" dirty="0" smtClean="0"/>
              <a:t>.</a:t>
            </a:r>
          </a:p>
          <a:p>
            <a:pPr algn="ctr"/>
            <a:endParaRPr lang="pl-PL" dirty="0"/>
          </a:p>
        </p:txBody>
      </p:sp>
      <p:sp>
        <p:nvSpPr>
          <p:cNvPr id="3" name="Prostokąt 2"/>
          <p:cNvSpPr/>
          <p:nvPr/>
        </p:nvSpPr>
        <p:spPr>
          <a:xfrm>
            <a:off x="0" y="627534"/>
            <a:ext cx="9144000" cy="52322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pl-PL" sz="2800" dirty="0" smtClean="0">
                <a:solidFill>
                  <a:srgbClr val="C00000"/>
                </a:solidFill>
              </a:rPr>
              <a:t>Na co uważać w 2025 r. – szybki przegląd trendów</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descr="Obraz1.png"/>
          <p:cNvPicPr>
            <a:picLocks noChangeAspect="1"/>
          </p:cNvPicPr>
          <p:nvPr/>
        </p:nvPicPr>
        <p:blipFill>
          <a:blip r:embed="rId3" cstate="print"/>
          <a:stretch>
            <a:fillRect/>
          </a:stretch>
        </p:blipFill>
        <p:spPr>
          <a:xfrm>
            <a:off x="8282553" y="562"/>
            <a:ext cx="861455" cy="861455"/>
          </a:xfrm>
          <a:prstGeom prst="rect">
            <a:avLst/>
          </a:prstGeom>
        </p:spPr>
      </p:pic>
      <p:sp>
        <p:nvSpPr>
          <p:cNvPr id="8" name="Prostokąt 7"/>
          <p:cNvSpPr/>
          <p:nvPr/>
        </p:nvSpPr>
        <p:spPr>
          <a:xfrm>
            <a:off x="0" y="627534"/>
            <a:ext cx="9144000" cy="461665"/>
          </a:xfrm>
          <a:prstGeom prst="rect">
            <a:avLst/>
          </a:prstGeom>
        </p:spPr>
        <p:txBody>
          <a:bodyPr wrap="square">
            <a:spAutoFit/>
          </a:bodyPr>
          <a:lstStyle/>
          <a:p>
            <a:pPr algn="ctr"/>
            <a:r>
              <a:rPr lang="pl-PL" sz="2400" b="1" dirty="0" smtClean="0">
                <a:solidFill>
                  <a:srgbClr val="0070C0"/>
                </a:solidFill>
              </a:rPr>
              <a:t>Jak dbać o bezpieczeństwo komputerowe?</a:t>
            </a:r>
            <a:endParaRPr lang="pl-PL" sz="2400" dirty="0">
              <a:solidFill>
                <a:srgbClr val="0070C0"/>
              </a:solidFill>
            </a:endParaRPr>
          </a:p>
        </p:txBody>
      </p:sp>
      <p:sp>
        <p:nvSpPr>
          <p:cNvPr id="7" name="Prostokąt 6"/>
          <p:cNvSpPr/>
          <p:nvPr/>
        </p:nvSpPr>
        <p:spPr>
          <a:xfrm>
            <a:off x="0" y="1419622"/>
            <a:ext cx="9144000" cy="1384995"/>
          </a:xfrm>
          <a:prstGeom prst="rect">
            <a:avLst/>
          </a:prstGeom>
        </p:spPr>
        <p:style>
          <a:lnRef idx="1">
            <a:schemeClr val="accent3"/>
          </a:lnRef>
          <a:fillRef idx="3">
            <a:schemeClr val="accent3"/>
          </a:fillRef>
          <a:effectRef idx="2">
            <a:schemeClr val="accent3"/>
          </a:effectRef>
          <a:fontRef idx="minor">
            <a:schemeClr val="lt1"/>
          </a:fontRef>
        </p:style>
        <p:txBody>
          <a:bodyPr wrap="square">
            <a:spAutoFit/>
          </a:bodyPr>
          <a:lstStyle/>
          <a:p>
            <a:pPr algn="ctr"/>
            <a:endParaRPr lang="pl-PL" sz="2800" b="1" dirty="0" smtClean="0"/>
          </a:p>
          <a:p>
            <a:pPr algn="ctr"/>
            <a:r>
              <a:rPr lang="pl-PL" sz="2800" b="1" dirty="0" smtClean="0"/>
              <a:t>Bezpieczny komputer = bezpieczny użytkownik</a:t>
            </a:r>
          </a:p>
          <a:p>
            <a:pPr algn="ctr"/>
            <a:endParaRPr lang="pl-PL" sz="2800" dirty="0"/>
          </a:p>
        </p:txBody>
      </p:sp>
      <p:sp>
        <p:nvSpPr>
          <p:cNvPr id="9" name="Prostokąt 8"/>
          <p:cNvSpPr/>
          <p:nvPr/>
        </p:nvSpPr>
        <p:spPr>
          <a:xfrm>
            <a:off x="1475656" y="3075806"/>
            <a:ext cx="6048672" cy="1200329"/>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pl-PL" b="1" dirty="0" smtClean="0">
                <a:solidFill>
                  <a:srgbClr val="FF0000"/>
                </a:solidFill>
              </a:rPr>
              <a:t>Bezpieczeństwo zaczyna się od nas!</a:t>
            </a:r>
            <a:endParaRPr lang="pl-PL" dirty="0" smtClean="0">
              <a:solidFill>
                <a:srgbClr val="FF0000"/>
              </a:solidFill>
            </a:endParaRPr>
          </a:p>
          <a:p>
            <a:pPr>
              <a:buFont typeface="Wingdings" pitchFamily="2" charset="2"/>
              <a:buChar char="ü"/>
            </a:pPr>
            <a:r>
              <a:rPr lang="pl-PL" dirty="0" smtClean="0"/>
              <a:t> Myśl, zanim klikniesz.</a:t>
            </a:r>
          </a:p>
          <a:p>
            <a:pPr>
              <a:buFont typeface="Wingdings" pitchFamily="2" charset="2"/>
              <a:buChar char="ü"/>
            </a:pPr>
            <a:r>
              <a:rPr lang="pl-PL" dirty="0" smtClean="0"/>
              <a:t> Aktualizuj oprogramowanie.</a:t>
            </a:r>
          </a:p>
          <a:p>
            <a:pPr>
              <a:buFont typeface="Wingdings" pitchFamily="2" charset="2"/>
              <a:buChar char="ü"/>
            </a:pPr>
            <a:r>
              <a:rPr lang="pl-PL" dirty="0" smtClean="0"/>
              <a:t> Chroń swoje dane.</a:t>
            </a:r>
            <a:endParaRPr lang="pl-PL" dirty="0"/>
          </a:p>
        </p:txBody>
      </p:sp>
      <p:sp>
        <p:nvSpPr>
          <p:cNvPr id="6" name="Prostokąt 5"/>
          <p:cNvSpPr/>
          <p:nvPr/>
        </p:nvSpPr>
        <p:spPr>
          <a:xfrm>
            <a:off x="1907704" y="3943171"/>
            <a:ext cx="4572000" cy="369332"/>
          </a:xfrm>
          <a:prstGeom prst="rect">
            <a:avLst/>
          </a:prstGeom>
        </p:spPr>
        <p:txBody>
          <a:bodyPr>
            <a:spAutoFit/>
          </a:bodyPr>
          <a:lstStyle/>
          <a:p>
            <a:endParaRPr lang="pl-PL"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descr="Obraz1.png"/>
          <p:cNvPicPr>
            <a:picLocks noChangeAspect="1"/>
          </p:cNvPicPr>
          <p:nvPr/>
        </p:nvPicPr>
        <p:blipFill>
          <a:blip r:embed="rId3" cstate="print"/>
          <a:stretch>
            <a:fillRect/>
          </a:stretch>
        </p:blipFill>
        <p:spPr>
          <a:xfrm>
            <a:off x="8282553" y="562"/>
            <a:ext cx="861455" cy="861455"/>
          </a:xfrm>
          <a:prstGeom prst="rect">
            <a:avLst/>
          </a:prstGeom>
        </p:spPr>
      </p:pic>
      <p:sp>
        <p:nvSpPr>
          <p:cNvPr id="8" name="Prostokąt 7"/>
          <p:cNvSpPr/>
          <p:nvPr/>
        </p:nvSpPr>
        <p:spPr>
          <a:xfrm>
            <a:off x="0" y="627534"/>
            <a:ext cx="9144000" cy="461665"/>
          </a:xfrm>
          <a:prstGeom prst="rect">
            <a:avLst/>
          </a:prstGeom>
        </p:spPr>
        <p:txBody>
          <a:bodyPr wrap="square">
            <a:spAutoFit/>
          </a:bodyPr>
          <a:lstStyle/>
          <a:p>
            <a:pPr algn="ctr"/>
            <a:r>
              <a:rPr lang="pl-PL" sz="2400" b="1" dirty="0" smtClean="0">
                <a:solidFill>
                  <a:srgbClr val="0070C0"/>
                </a:solidFill>
              </a:rPr>
              <a:t>Źródła:</a:t>
            </a:r>
            <a:endParaRPr lang="pl-PL" sz="2400" dirty="0">
              <a:solidFill>
                <a:srgbClr val="0070C0"/>
              </a:solidFill>
            </a:endParaRPr>
          </a:p>
        </p:txBody>
      </p:sp>
      <p:sp>
        <p:nvSpPr>
          <p:cNvPr id="6" name="Prostokąt 5"/>
          <p:cNvSpPr/>
          <p:nvPr/>
        </p:nvSpPr>
        <p:spPr>
          <a:xfrm>
            <a:off x="1907704" y="3943171"/>
            <a:ext cx="4572000" cy="369332"/>
          </a:xfrm>
          <a:prstGeom prst="rect">
            <a:avLst/>
          </a:prstGeom>
        </p:spPr>
        <p:txBody>
          <a:bodyPr>
            <a:spAutoFit/>
          </a:bodyPr>
          <a:lstStyle/>
          <a:p>
            <a:endParaRPr lang="pl-PL" dirty="0"/>
          </a:p>
        </p:txBody>
      </p:sp>
      <p:sp>
        <p:nvSpPr>
          <p:cNvPr id="10" name="Prostokąt 9"/>
          <p:cNvSpPr/>
          <p:nvPr/>
        </p:nvSpPr>
        <p:spPr>
          <a:xfrm>
            <a:off x="1043608" y="1347614"/>
            <a:ext cx="7344816" cy="3416320"/>
          </a:xfrm>
          <a:prstGeom prst="rect">
            <a:avLst/>
          </a:prstGeom>
        </p:spPr>
        <p:txBody>
          <a:bodyPr wrap="square">
            <a:spAutoFit/>
          </a:bodyPr>
          <a:lstStyle/>
          <a:p>
            <a:pPr>
              <a:buFont typeface="Wingdings" pitchFamily="2" charset="2"/>
              <a:buChar char="ü"/>
            </a:pPr>
            <a:r>
              <a:rPr lang="pl-PL" dirty="0" smtClean="0"/>
              <a:t> </a:t>
            </a:r>
            <a:r>
              <a:rPr lang="pl-PL" dirty="0" smtClean="0">
                <a:hlinkClick r:id="rId4"/>
              </a:rPr>
              <a:t>https://www.saferinternet.pl</a:t>
            </a:r>
            <a:r>
              <a:rPr lang="pl-PL" dirty="0" smtClean="0">
                <a:hlinkClick r:id="rId4"/>
              </a:rPr>
              <a:t>/</a:t>
            </a:r>
            <a:endParaRPr lang="pl-PL" dirty="0" smtClean="0">
              <a:hlinkClick r:id="rId5"/>
            </a:endParaRPr>
          </a:p>
          <a:p>
            <a:pPr>
              <a:buFont typeface="Wingdings" pitchFamily="2" charset="2"/>
              <a:buChar char="ü"/>
            </a:pPr>
            <a:r>
              <a:rPr lang="pl-PL" dirty="0" smtClean="0">
                <a:hlinkClick r:id="rId5"/>
              </a:rPr>
              <a:t>https</a:t>
            </a:r>
            <a:r>
              <a:rPr lang="pl-PL" dirty="0" smtClean="0">
                <a:hlinkClick r:id="rId5"/>
              </a:rPr>
              <a:t>://</a:t>
            </a:r>
            <a:r>
              <a:rPr lang="pl-PL" dirty="0" smtClean="0">
                <a:hlinkClick r:id="rId5"/>
              </a:rPr>
              <a:t>www.gov.pl/web/cyfryzacja/dzien-bezpiecznego-komputera</a:t>
            </a:r>
            <a:endParaRPr lang="pl-PL" dirty="0" smtClean="0"/>
          </a:p>
          <a:p>
            <a:pPr>
              <a:buFont typeface="Wingdings" pitchFamily="2" charset="2"/>
              <a:buChar char="ü"/>
            </a:pPr>
            <a:r>
              <a:rPr lang="pl-PL" dirty="0" smtClean="0"/>
              <a:t> </a:t>
            </a:r>
            <a:r>
              <a:rPr lang="pl-PL" dirty="0" smtClean="0">
                <a:hlinkClick r:id="rId6"/>
              </a:rPr>
              <a:t>https://bezpiecznedane.gov.pl</a:t>
            </a:r>
            <a:r>
              <a:rPr lang="pl-PL" dirty="0" smtClean="0">
                <a:hlinkClick r:id="rId6"/>
              </a:rPr>
              <a:t>/</a:t>
            </a:r>
            <a:endParaRPr lang="pl-PL" dirty="0" smtClean="0">
              <a:hlinkClick r:id="rId7"/>
            </a:endParaRPr>
          </a:p>
          <a:p>
            <a:pPr>
              <a:buFont typeface="Wingdings" pitchFamily="2" charset="2"/>
              <a:buChar char="ü"/>
            </a:pPr>
            <a:r>
              <a:rPr lang="pl-PL" dirty="0" smtClean="0">
                <a:hlinkClick r:id="rId7"/>
              </a:rPr>
              <a:t>https</a:t>
            </a:r>
            <a:r>
              <a:rPr lang="pl-PL" dirty="0" smtClean="0">
                <a:hlinkClick r:id="rId7"/>
              </a:rPr>
              <a:t>://cert.pl</a:t>
            </a:r>
            <a:r>
              <a:rPr lang="pl-PL" dirty="0" smtClean="0">
                <a:hlinkClick r:id="rId7"/>
              </a:rPr>
              <a:t>/</a:t>
            </a:r>
            <a:endParaRPr lang="pl-PL" dirty="0" smtClean="0"/>
          </a:p>
          <a:p>
            <a:pPr>
              <a:buFont typeface="Wingdings" pitchFamily="2" charset="2"/>
              <a:buChar char="ü"/>
            </a:pPr>
            <a:endParaRPr lang="pl-PL" dirty="0" smtClean="0"/>
          </a:p>
          <a:p>
            <a:r>
              <a:rPr lang="pl-PL" dirty="0" smtClean="0"/>
              <a:t>Grafika:</a:t>
            </a:r>
          </a:p>
          <a:p>
            <a:pPr>
              <a:buFont typeface="Wingdings" pitchFamily="2" charset="2"/>
              <a:buChar char="ü"/>
            </a:pPr>
            <a:r>
              <a:rPr lang="pl-PL" dirty="0" smtClean="0"/>
              <a:t> </a:t>
            </a:r>
            <a:r>
              <a:rPr lang="pl-PL" dirty="0" smtClean="0">
                <a:hlinkClick r:id="rId8"/>
              </a:rPr>
              <a:t>https://pixabay.com/pl</a:t>
            </a:r>
            <a:r>
              <a:rPr lang="pl-PL" dirty="0" smtClean="0">
                <a:hlinkClick r:id="rId8"/>
              </a:rPr>
              <a:t>/</a:t>
            </a:r>
            <a:endParaRPr lang="pl-PL" dirty="0" smtClean="0"/>
          </a:p>
          <a:p>
            <a:pPr>
              <a:buFont typeface="Wingdings" pitchFamily="2" charset="2"/>
              <a:buChar char="ü"/>
            </a:pPr>
            <a:r>
              <a:rPr lang="pl-PL" dirty="0" smtClean="0">
                <a:hlinkClick r:id="rId9"/>
              </a:rPr>
              <a:t>https://pl.freepik.com</a:t>
            </a:r>
            <a:r>
              <a:rPr lang="pl-PL" dirty="0" smtClean="0">
                <a:hlinkClick r:id="rId9"/>
              </a:rPr>
              <a:t>/</a:t>
            </a:r>
            <a:endParaRPr lang="pl-PL" dirty="0" smtClean="0"/>
          </a:p>
          <a:p>
            <a:pPr>
              <a:buFont typeface="Wingdings" pitchFamily="2" charset="2"/>
              <a:buChar char="ü"/>
            </a:pPr>
            <a:endParaRPr lang="pl-PL" dirty="0" smtClean="0"/>
          </a:p>
          <a:p>
            <a:pPr>
              <a:buFont typeface="Wingdings" pitchFamily="2" charset="2"/>
              <a:buChar char="ü"/>
            </a:pPr>
            <a:endParaRPr lang="pl-PL" dirty="0" smtClean="0"/>
          </a:p>
          <a:p>
            <a:pPr>
              <a:buFont typeface="Wingdings" pitchFamily="2" charset="2"/>
              <a:buChar char="ü"/>
            </a:pPr>
            <a:endParaRPr lang="pl-PL" dirty="0" smtClean="0"/>
          </a:p>
          <a:p>
            <a:pPr>
              <a:buFont typeface="Wingdings" pitchFamily="2" charset="2"/>
              <a:buChar char="ü"/>
            </a:pPr>
            <a:endParaRPr lang="pl-PL"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1691680" y="1707654"/>
            <a:ext cx="6768752" cy="584775"/>
          </a:xfrm>
          <a:prstGeom prst="rect">
            <a:avLst/>
          </a:prstGeom>
          <a:noFill/>
        </p:spPr>
        <p:txBody>
          <a:bodyPr wrap="square" rtlCol="0">
            <a:spAutoFit/>
          </a:bodyPr>
          <a:lstStyle/>
          <a:p>
            <a:pPr algn="ctr"/>
            <a:r>
              <a:rPr lang="pl-PL" sz="3200" dirty="0" smtClean="0"/>
              <a:t>DZIĘKUJEMY ZA UWAGĘ</a:t>
            </a:r>
            <a:endParaRPr lang="pl-PL" sz="3200" dirty="0"/>
          </a:p>
        </p:txBody>
      </p:sp>
      <p:pic>
        <p:nvPicPr>
          <p:cNvPr id="1032" name="Picture 8" descr="C:\Users\Lenovo\AppData\Local\Microsoft\Windows\Temporary Internet Files\Content.IE5\QS9MUBRP\13534467011766[1].png"/>
          <p:cNvPicPr>
            <a:picLocks noChangeAspect="1" noChangeArrowheads="1"/>
          </p:cNvPicPr>
          <p:nvPr/>
        </p:nvPicPr>
        <p:blipFill>
          <a:blip r:embed="rId2" cstate="print"/>
          <a:srcRect/>
          <a:stretch>
            <a:fillRect/>
          </a:stretch>
        </p:blipFill>
        <p:spPr bwMode="auto">
          <a:xfrm>
            <a:off x="4211960" y="2571750"/>
            <a:ext cx="1094784" cy="1091356"/>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467544" y="1563638"/>
            <a:ext cx="4824536" cy="2308324"/>
          </a:xfrm>
          <a:prstGeom prst="rect">
            <a:avLst/>
          </a:prstGeom>
          <a:ln>
            <a:solidFill>
              <a:srgbClr val="00B0F0"/>
            </a:solidFill>
          </a:ln>
        </p:spPr>
        <p:style>
          <a:lnRef idx="2">
            <a:schemeClr val="accent1"/>
          </a:lnRef>
          <a:fillRef idx="1003">
            <a:schemeClr val="lt1"/>
          </a:fillRef>
          <a:effectRef idx="0">
            <a:schemeClr val="accent1"/>
          </a:effectRef>
          <a:fontRef idx="minor">
            <a:schemeClr val="dk1"/>
          </a:fontRef>
        </p:style>
        <p:txBody>
          <a:bodyPr wrap="square">
            <a:spAutoFit/>
          </a:bodyPr>
          <a:lstStyle/>
          <a:p>
            <a:pPr algn="just"/>
            <a:r>
              <a:rPr lang="pl-PL" sz="1600" dirty="0" smtClean="0"/>
              <a:t>Komputery i </a:t>
            </a:r>
            <a:r>
              <a:rPr lang="pl-PL" sz="1600" dirty="0" err="1" smtClean="0"/>
              <a:t>internet</a:t>
            </a:r>
            <a:r>
              <a:rPr lang="pl-PL" sz="1600" dirty="0" smtClean="0"/>
              <a:t> towarzyszą nam na co dzień - używamy ich zarówno w celach prywatnych, jak</a:t>
            </a:r>
            <a:br>
              <a:rPr lang="pl-PL" sz="1600" dirty="0" smtClean="0"/>
            </a:br>
            <a:r>
              <a:rPr lang="pl-PL" sz="1600" dirty="0" smtClean="0"/>
              <a:t>i zawodowych. Umożliwiają nam komunikację </a:t>
            </a:r>
            <a:br>
              <a:rPr lang="pl-PL" sz="1600" dirty="0" smtClean="0"/>
            </a:br>
            <a:r>
              <a:rPr lang="pl-PL" sz="1600" dirty="0" smtClean="0"/>
              <a:t>z naszymi bliskimi, robienie zakupów, czy opłacanie rachunków i załatwianie różnych spraw urzędowych. Komputer to nie tylko narzędzie pracy, nauki czy rozrywki, lecz brama do świata danych, które warto chronić z taką samą troską, jak klucze do własnego domu.</a:t>
            </a:r>
            <a:endParaRPr lang="pl-PL" sz="1600" dirty="0"/>
          </a:p>
        </p:txBody>
      </p:sp>
      <p:sp>
        <p:nvSpPr>
          <p:cNvPr id="3" name="Prostokąt 2"/>
          <p:cNvSpPr/>
          <p:nvPr/>
        </p:nvSpPr>
        <p:spPr>
          <a:xfrm>
            <a:off x="0" y="483518"/>
            <a:ext cx="9144000" cy="461665"/>
          </a:xfrm>
          <a:prstGeom prst="rect">
            <a:avLst/>
          </a:prstGeom>
        </p:spPr>
        <p:txBody>
          <a:bodyPr wrap="square">
            <a:spAutoFit/>
          </a:bodyPr>
          <a:lstStyle/>
          <a:p>
            <a:pPr algn="ctr"/>
            <a:r>
              <a:rPr lang="pl-PL" sz="2400" b="1" dirty="0" smtClean="0"/>
              <a:t>Do czego przydaje się nam komputer?</a:t>
            </a:r>
            <a:endParaRPr lang="pl-PL" sz="2400" b="1" dirty="0"/>
          </a:p>
        </p:txBody>
      </p:sp>
      <p:pic>
        <p:nvPicPr>
          <p:cNvPr id="5" name="Obraz 4" descr="Obraz1.png"/>
          <p:cNvPicPr>
            <a:picLocks noChangeAspect="1"/>
          </p:cNvPicPr>
          <p:nvPr/>
        </p:nvPicPr>
        <p:blipFill>
          <a:blip r:embed="rId2" cstate="print"/>
          <a:stretch>
            <a:fillRect/>
          </a:stretch>
        </p:blipFill>
        <p:spPr>
          <a:xfrm>
            <a:off x="8282553" y="562"/>
            <a:ext cx="861455" cy="861455"/>
          </a:xfrm>
          <a:prstGeom prst="rect">
            <a:avLst/>
          </a:prstGeom>
        </p:spPr>
      </p:pic>
      <p:pic>
        <p:nvPicPr>
          <p:cNvPr id="20482" name="Picture 2" descr="Przeglądarka, Sieć, Www, Komputer"/>
          <p:cNvPicPr>
            <a:picLocks noChangeAspect="1" noChangeArrowheads="1"/>
          </p:cNvPicPr>
          <p:nvPr/>
        </p:nvPicPr>
        <p:blipFill>
          <a:blip r:embed="rId3" cstate="print"/>
          <a:srcRect/>
          <a:stretch>
            <a:fillRect/>
          </a:stretch>
        </p:blipFill>
        <p:spPr bwMode="auto">
          <a:xfrm>
            <a:off x="6300192" y="3075806"/>
            <a:ext cx="1851670" cy="185167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484" name="Picture 4" descr="Gabinet, Wolny Strzelec, Komputer"/>
          <p:cNvPicPr>
            <a:picLocks noChangeAspect="1" noChangeArrowheads="1"/>
          </p:cNvPicPr>
          <p:nvPr/>
        </p:nvPicPr>
        <p:blipFill>
          <a:blip r:embed="rId4" cstate="print"/>
          <a:srcRect/>
          <a:stretch>
            <a:fillRect/>
          </a:stretch>
        </p:blipFill>
        <p:spPr bwMode="auto">
          <a:xfrm>
            <a:off x="5652120" y="987574"/>
            <a:ext cx="2808312" cy="18681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Obraz 8" descr="Obraz1.png"/>
          <p:cNvPicPr>
            <a:picLocks noChangeAspect="1"/>
          </p:cNvPicPr>
          <p:nvPr/>
        </p:nvPicPr>
        <p:blipFill>
          <a:blip r:embed="rId3" cstate="print"/>
          <a:stretch>
            <a:fillRect/>
          </a:stretch>
        </p:blipFill>
        <p:spPr>
          <a:xfrm>
            <a:off x="8282553" y="562"/>
            <a:ext cx="861455" cy="861455"/>
          </a:xfrm>
          <a:prstGeom prst="rect">
            <a:avLst/>
          </a:prstGeom>
        </p:spPr>
      </p:pic>
      <p:graphicFrame>
        <p:nvGraphicFramePr>
          <p:cNvPr id="19" name="Diagram 18"/>
          <p:cNvGraphicFramePr/>
          <p:nvPr/>
        </p:nvGraphicFramePr>
        <p:xfrm>
          <a:off x="683568" y="0"/>
          <a:ext cx="7596336" cy="46166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Prostokąt 11"/>
          <p:cNvSpPr/>
          <p:nvPr/>
        </p:nvSpPr>
        <p:spPr>
          <a:xfrm>
            <a:off x="1043608" y="627534"/>
            <a:ext cx="5742384" cy="4216539"/>
          </a:xfrm>
          <a:prstGeom prst="rect">
            <a:avLst/>
          </a:prstGeom>
        </p:spPr>
        <p:txBody>
          <a:bodyPr wrap="square">
            <a:spAutoFit/>
          </a:bodyPr>
          <a:lstStyle/>
          <a:p>
            <a:r>
              <a:rPr lang="pl-PL" sz="1600" dirty="0" smtClean="0"/>
              <a:t>            </a:t>
            </a:r>
          </a:p>
          <a:p>
            <a:r>
              <a:rPr lang="pl-PL" sz="1600" dirty="0" smtClean="0"/>
              <a:t>           wycieki danych, ataki </a:t>
            </a:r>
            <a:r>
              <a:rPr lang="pl-PL" sz="1600" dirty="0" err="1" smtClean="0"/>
              <a:t>hakerskie</a:t>
            </a:r>
            <a:r>
              <a:rPr lang="pl-PL" sz="1600" dirty="0" smtClean="0"/>
              <a:t>,</a:t>
            </a:r>
          </a:p>
          <a:p>
            <a:endParaRPr lang="pl-PL" dirty="0" smtClean="0"/>
          </a:p>
          <a:p>
            <a:r>
              <a:rPr lang="pl-PL" dirty="0" smtClean="0"/>
              <a:t>   </a:t>
            </a:r>
            <a:r>
              <a:rPr lang="pl-PL" sz="1600" dirty="0" smtClean="0"/>
              <a:t>oprogramowanie złośliwe (</a:t>
            </a:r>
            <a:r>
              <a:rPr lang="pl-PL" sz="1600" dirty="0" err="1" smtClean="0"/>
              <a:t>malware</a:t>
            </a:r>
            <a:r>
              <a:rPr lang="pl-PL" sz="1600" dirty="0" smtClean="0"/>
              <a:t>):</a:t>
            </a:r>
            <a:endParaRPr lang="pl-PL" dirty="0" smtClean="0"/>
          </a:p>
          <a:p>
            <a:r>
              <a:rPr lang="pl-PL" dirty="0" smtClean="0"/>
              <a:t>  </a:t>
            </a:r>
          </a:p>
          <a:p>
            <a:r>
              <a:rPr lang="pl-PL" sz="1600" dirty="0" smtClean="0"/>
              <a:t>wirusy komputerowe,</a:t>
            </a:r>
            <a:r>
              <a:rPr lang="pl-PL" dirty="0" smtClean="0"/>
              <a:t> </a:t>
            </a:r>
            <a:r>
              <a:rPr lang="pl-PL" sz="1600" dirty="0" err="1" smtClean="0"/>
              <a:t>wormsy</a:t>
            </a:r>
            <a:r>
              <a:rPr lang="pl-PL" sz="1600" dirty="0" smtClean="0"/>
              <a:t> (robaki komputerowe),</a:t>
            </a:r>
            <a:endParaRPr lang="pl-PL" dirty="0" smtClean="0"/>
          </a:p>
          <a:p>
            <a:r>
              <a:rPr lang="pl-PL" dirty="0" smtClean="0"/>
              <a:t>	</a:t>
            </a:r>
          </a:p>
          <a:p>
            <a:r>
              <a:rPr lang="pl-PL" dirty="0" smtClean="0"/>
              <a:t> </a:t>
            </a:r>
            <a:r>
              <a:rPr lang="pl-PL" sz="1600" dirty="0" err="1" smtClean="0"/>
              <a:t>ransomware</a:t>
            </a:r>
            <a:r>
              <a:rPr lang="pl-PL" sz="1600" dirty="0" smtClean="0"/>
              <a:t>,                        </a:t>
            </a:r>
            <a:r>
              <a:rPr lang="pl-PL" sz="1600" dirty="0" err="1" smtClean="0"/>
              <a:t>adware</a:t>
            </a:r>
            <a:r>
              <a:rPr lang="pl-PL" sz="1600" dirty="0" smtClean="0"/>
              <a:t>,</a:t>
            </a:r>
          </a:p>
          <a:p>
            <a:endParaRPr lang="pl-PL" sz="1600" dirty="0" smtClean="0"/>
          </a:p>
          <a:p>
            <a:r>
              <a:rPr lang="pl-PL" sz="1600" dirty="0" smtClean="0"/>
              <a:t>   </a:t>
            </a:r>
            <a:r>
              <a:rPr lang="pl-PL" sz="1600" dirty="0" err="1" smtClean="0"/>
              <a:t>wiper</a:t>
            </a:r>
            <a:r>
              <a:rPr lang="pl-PL" sz="1600" dirty="0" smtClean="0"/>
              <a:t>,		    koń trojański/trojan,</a:t>
            </a:r>
          </a:p>
          <a:p>
            <a:endParaRPr lang="pl-PL" sz="1600" dirty="0" smtClean="0"/>
          </a:p>
          <a:p>
            <a:r>
              <a:rPr lang="pl-PL" sz="1600" dirty="0" err="1" smtClean="0"/>
              <a:t>phishing</a:t>
            </a:r>
            <a:r>
              <a:rPr lang="pl-PL" sz="1600" dirty="0" smtClean="0"/>
              <a:t> (fałszywe e-maile i strony </a:t>
            </a:r>
            <a:r>
              <a:rPr lang="pl-PL" sz="1600" dirty="0" err="1" smtClean="0"/>
              <a:t>www</a:t>
            </a:r>
            <a:r>
              <a:rPr lang="pl-PL" sz="1600" dirty="0" smtClean="0"/>
              <a:t>),</a:t>
            </a:r>
          </a:p>
          <a:p>
            <a:endParaRPr lang="pl-PL" sz="1600" dirty="0" smtClean="0"/>
          </a:p>
          <a:p>
            <a:r>
              <a:rPr lang="pl-PL" sz="1600" dirty="0" err="1" smtClean="0"/>
              <a:t>fake</a:t>
            </a:r>
            <a:r>
              <a:rPr lang="pl-PL" sz="1600" dirty="0" smtClean="0"/>
              <a:t> newsy i dezinformacja,</a:t>
            </a:r>
          </a:p>
          <a:p>
            <a:endParaRPr lang="pl-PL" sz="1600" dirty="0" smtClean="0"/>
          </a:p>
          <a:p>
            <a:r>
              <a:rPr lang="pl-PL" sz="1600" dirty="0" err="1" smtClean="0"/>
              <a:t>deepfake</a:t>
            </a:r>
            <a:r>
              <a:rPr lang="pl-PL" sz="1600" dirty="0" smtClean="0"/>
              <a:t>.</a:t>
            </a:r>
            <a:endParaRPr lang="pl-PL" sz="1600" dirty="0"/>
          </a:p>
        </p:txBody>
      </p:sp>
      <p:pic>
        <p:nvPicPr>
          <p:cNvPr id="32770" name="Picture 2" descr="Przestępczość, Internet, Cyberprzestrzeń"/>
          <p:cNvPicPr>
            <a:picLocks noChangeAspect="1" noChangeArrowheads="1"/>
          </p:cNvPicPr>
          <p:nvPr/>
        </p:nvPicPr>
        <p:blipFill>
          <a:blip r:embed="rId9" cstate="print"/>
          <a:srcRect/>
          <a:stretch>
            <a:fillRect/>
          </a:stretch>
        </p:blipFill>
        <p:spPr bwMode="auto">
          <a:xfrm>
            <a:off x="5940152" y="3219822"/>
            <a:ext cx="2850761" cy="12702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2772" name="Picture 4" descr="Bezpieczeństwo Cybernetyczne, Ochrona Internetu"/>
          <p:cNvPicPr>
            <a:picLocks noChangeAspect="1" noChangeArrowheads="1"/>
          </p:cNvPicPr>
          <p:nvPr/>
        </p:nvPicPr>
        <p:blipFill>
          <a:blip r:embed="rId10" cstate="print"/>
          <a:srcRect l="29545" t="24877" r="29546" b="25369"/>
          <a:stretch>
            <a:fillRect/>
          </a:stretch>
        </p:blipFill>
        <p:spPr bwMode="auto">
          <a:xfrm>
            <a:off x="6084168" y="987574"/>
            <a:ext cx="2314542" cy="1800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Prostokąt 10"/>
          <p:cNvSpPr/>
          <p:nvPr/>
        </p:nvSpPr>
        <p:spPr>
          <a:xfrm>
            <a:off x="1187624" y="411510"/>
            <a:ext cx="3888432" cy="523220"/>
          </a:xfrm>
          <a:prstGeom prst="rect">
            <a:avLst/>
          </a:prstGeom>
        </p:spPr>
        <p:txBody>
          <a:bodyPr wrap="square">
            <a:spAutoFit/>
          </a:bodyPr>
          <a:lstStyle/>
          <a:p>
            <a:r>
              <a:rPr lang="pl-PL" sz="1400" b="1" dirty="0" smtClean="0">
                <a:solidFill>
                  <a:srgbClr val="0070C0"/>
                </a:solidFill>
              </a:rPr>
              <a:t>Głównymi zagrożeniami są:</a:t>
            </a:r>
          </a:p>
          <a:p>
            <a:endParaRPr lang="pl-PL" sz="1400" dirty="0"/>
          </a:p>
        </p:txBody>
      </p:sp>
      <p:pic>
        <p:nvPicPr>
          <p:cNvPr id="22530" name="Picture 2" descr="Haker, Włamać Się, Bezpieczeństwo, Cyber, Komputer"/>
          <p:cNvPicPr>
            <a:picLocks noChangeAspect="1" noChangeArrowheads="1"/>
          </p:cNvPicPr>
          <p:nvPr/>
        </p:nvPicPr>
        <p:blipFill>
          <a:blip r:embed="rId11" cstate="print"/>
          <a:srcRect l="10822" t="22215" r="8013" b="16581"/>
          <a:stretch>
            <a:fillRect/>
          </a:stretch>
        </p:blipFill>
        <p:spPr bwMode="auto">
          <a:xfrm>
            <a:off x="1259632" y="843558"/>
            <a:ext cx="360040" cy="384043"/>
          </a:xfrm>
          <a:prstGeom prst="rect">
            <a:avLst/>
          </a:prstGeom>
          <a:noFill/>
        </p:spPr>
      </p:pic>
      <p:pic>
        <p:nvPicPr>
          <p:cNvPr id="22532" name="Picture 4" descr="E-Mail, Wirus, Spam, Technologia"/>
          <p:cNvPicPr>
            <a:picLocks noChangeAspect="1" noChangeArrowheads="1"/>
          </p:cNvPicPr>
          <p:nvPr/>
        </p:nvPicPr>
        <p:blipFill>
          <a:blip r:embed="rId12" cstate="print"/>
          <a:srcRect l="25868" t="7745" r="22396" b="14803"/>
          <a:stretch>
            <a:fillRect/>
          </a:stretch>
        </p:blipFill>
        <p:spPr bwMode="auto">
          <a:xfrm>
            <a:off x="755576" y="1275606"/>
            <a:ext cx="432048" cy="432048"/>
          </a:xfrm>
          <a:prstGeom prst="rect">
            <a:avLst/>
          </a:prstGeom>
          <a:noFill/>
        </p:spPr>
      </p:pic>
      <p:pic>
        <p:nvPicPr>
          <p:cNvPr id="22534" name="Picture 6" descr="Ransomware, Wannacry, Złośliwe Oprogramowanie"/>
          <p:cNvPicPr>
            <a:picLocks noChangeAspect="1" noChangeArrowheads="1"/>
          </p:cNvPicPr>
          <p:nvPr/>
        </p:nvPicPr>
        <p:blipFill>
          <a:blip r:embed="rId13" cstate="print"/>
          <a:srcRect l="25359" t="11111" r="37211" b="33333"/>
          <a:stretch>
            <a:fillRect/>
          </a:stretch>
        </p:blipFill>
        <p:spPr bwMode="auto">
          <a:xfrm>
            <a:off x="611560" y="2499742"/>
            <a:ext cx="504056" cy="420047"/>
          </a:xfrm>
          <a:prstGeom prst="rect">
            <a:avLst/>
          </a:prstGeom>
          <a:noFill/>
        </p:spPr>
      </p:pic>
      <p:pic>
        <p:nvPicPr>
          <p:cNvPr id="22536" name="Picture 8" descr="Internet, Komputer, Ekran, Monitor, Www, Komunikacja"/>
          <p:cNvPicPr>
            <a:picLocks noChangeAspect="1" noChangeArrowheads="1"/>
          </p:cNvPicPr>
          <p:nvPr/>
        </p:nvPicPr>
        <p:blipFill>
          <a:blip r:embed="rId14" cstate="print"/>
          <a:srcRect/>
          <a:stretch>
            <a:fillRect/>
          </a:stretch>
        </p:blipFill>
        <p:spPr bwMode="auto">
          <a:xfrm>
            <a:off x="467544" y="915566"/>
            <a:ext cx="648670" cy="325686"/>
          </a:xfrm>
          <a:prstGeom prst="rect">
            <a:avLst/>
          </a:prstGeom>
          <a:noFill/>
        </p:spPr>
      </p:pic>
      <p:pic>
        <p:nvPicPr>
          <p:cNvPr id="22542" name="Picture 14" descr="E-Mail, Oszustwa, Atak, Laptop, Wirus"/>
          <p:cNvPicPr>
            <a:picLocks noChangeAspect="1" noChangeArrowheads="1"/>
          </p:cNvPicPr>
          <p:nvPr/>
        </p:nvPicPr>
        <p:blipFill>
          <a:blip r:embed="rId15" cstate="print"/>
          <a:srcRect l="14835" t="24737" r="17924" b="11654"/>
          <a:stretch>
            <a:fillRect/>
          </a:stretch>
        </p:blipFill>
        <p:spPr bwMode="auto">
          <a:xfrm>
            <a:off x="2771800" y="2499742"/>
            <a:ext cx="648072" cy="395529"/>
          </a:xfrm>
          <a:prstGeom prst="rect">
            <a:avLst/>
          </a:prstGeom>
          <a:noFill/>
        </p:spPr>
      </p:pic>
      <p:pic>
        <p:nvPicPr>
          <p:cNvPr id="22544" name="Picture 16" descr="Koń, Drewno, Horse, Zabawka, Konik, Koń Trojański"/>
          <p:cNvPicPr>
            <a:picLocks noChangeAspect="1" noChangeArrowheads="1"/>
          </p:cNvPicPr>
          <p:nvPr/>
        </p:nvPicPr>
        <p:blipFill>
          <a:blip r:embed="rId16" cstate="print"/>
          <a:srcRect/>
          <a:stretch>
            <a:fillRect/>
          </a:stretch>
        </p:blipFill>
        <p:spPr bwMode="auto">
          <a:xfrm>
            <a:off x="2771800" y="3003798"/>
            <a:ext cx="322350" cy="411510"/>
          </a:xfrm>
          <a:prstGeom prst="rect">
            <a:avLst/>
          </a:prstGeom>
          <a:noFill/>
        </p:spPr>
      </p:pic>
      <p:pic>
        <p:nvPicPr>
          <p:cNvPr id="22546" name="Picture 18" descr="Śmieci, Kosz, Marnotrawstwo, Metal, Móc"/>
          <p:cNvPicPr>
            <a:picLocks noChangeAspect="1" noChangeArrowheads="1"/>
          </p:cNvPicPr>
          <p:nvPr/>
        </p:nvPicPr>
        <p:blipFill>
          <a:blip r:embed="rId17" cstate="print"/>
          <a:srcRect/>
          <a:stretch>
            <a:fillRect/>
          </a:stretch>
        </p:blipFill>
        <p:spPr bwMode="auto">
          <a:xfrm>
            <a:off x="611560" y="3003798"/>
            <a:ext cx="481518" cy="502197"/>
          </a:xfrm>
          <a:prstGeom prst="rect">
            <a:avLst/>
          </a:prstGeom>
          <a:noFill/>
        </p:spPr>
      </p:pic>
      <p:pic>
        <p:nvPicPr>
          <p:cNvPr id="18" name="Picture 4" descr="Zalążek, Bacillus, Zły, Walka, Przeciwko"/>
          <p:cNvPicPr>
            <a:picLocks noChangeAspect="1" noChangeArrowheads="1"/>
          </p:cNvPicPr>
          <p:nvPr/>
        </p:nvPicPr>
        <p:blipFill>
          <a:blip r:embed="rId18" cstate="print"/>
          <a:srcRect/>
          <a:stretch>
            <a:fillRect/>
          </a:stretch>
        </p:blipFill>
        <p:spPr bwMode="auto">
          <a:xfrm>
            <a:off x="395536" y="1779662"/>
            <a:ext cx="775551" cy="592556"/>
          </a:xfrm>
          <a:prstGeom prst="rect">
            <a:avLst/>
          </a:prstGeom>
          <a:noFill/>
        </p:spPr>
      </p:pic>
      <p:pic>
        <p:nvPicPr>
          <p:cNvPr id="1026" name="Picture 2"/>
          <p:cNvPicPr>
            <a:picLocks noChangeAspect="1" noChangeArrowheads="1"/>
          </p:cNvPicPr>
          <p:nvPr/>
        </p:nvPicPr>
        <p:blipFill>
          <a:blip r:embed="rId19" cstate="print"/>
          <a:srcRect/>
          <a:stretch>
            <a:fillRect/>
          </a:stretch>
        </p:blipFill>
        <p:spPr bwMode="auto">
          <a:xfrm>
            <a:off x="395536" y="3939902"/>
            <a:ext cx="690863" cy="460575"/>
          </a:xfrm>
          <a:prstGeom prst="rect">
            <a:avLst/>
          </a:prstGeom>
          <a:noFill/>
          <a:ln w="9525">
            <a:noFill/>
            <a:miter lim="800000"/>
            <a:headEnd/>
            <a:tailEnd/>
          </a:ln>
          <a:effectLst/>
        </p:spPr>
      </p:pic>
      <p:pic>
        <p:nvPicPr>
          <p:cNvPr id="17" name="Picture 3"/>
          <p:cNvPicPr>
            <a:picLocks noChangeAspect="1" noChangeArrowheads="1"/>
          </p:cNvPicPr>
          <p:nvPr/>
        </p:nvPicPr>
        <p:blipFill>
          <a:blip r:embed="rId20" cstate="print"/>
          <a:srcRect/>
          <a:stretch>
            <a:fillRect/>
          </a:stretch>
        </p:blipFill>
        <p:spPr bwMode="auto">
          <a:xfrm flipH="1">
            <a:off x="467544" y="4443958"/>
            <a:ext cx="644437" cy="429710"/>
          </a:xfrm>
          <a:prstGeom prst="rect">
            <a:avLst/>
          </a:prstGeom>
          <a:noFill/>
          <a:ln w="9525">
            <a:noFill/>
            <a:miter lim="800000"/>
            <a:headEnd/>
            <a:tailEnd/>
          </a:ln>
          <a:effectLst/>
        </p:spPr>
      </p:pic>
      <p:pic>
        <p:nvPicPr>
          <p:cNvPr id="20" name="Obraz 19" descr="phishing.jpg"/>
          <p:cNvPicPr>
            <a:picLocks noChangeAspect="1"/>
          </p:cNvPicPr>
          <p:nvPr/>
        </p:nvPicPr>
        <p:blipFill>
          <a:blip r:embed="rId21" cstate="print"/>
          <a:stretch>
            <a:fillRect/>
          </a:stretch>
        </p:blipFill>
        <p:spPr>
          <a:xfrm>
            <a:off x="683568" y="3507854"/>
            <a:ext cx="380578" cy="380578"/>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descr="Obraz1.png"/>
          <p:cNvPicPr>
            <a:picLocks noChangeAspect="1"/>
          </p:cNvPicPr>
          <p:nvPr/>
        </p:nvPicPr>
        <p:blipFill>
          <a:blip r:embed="rId2" cstate="print"/>
          <a:stretch>
            <a:fillRect/>
          </a:stretch>
        </p:blipFill>
        <p:spPr>
          <a:xfrm>
            <a:off x="8282553" y="562"/>
            <a:ext cx="861455" cy="861455"/>
          </a:xfrm>
          <a:prstGeom prst="rect">
            <a:avLst/>
          </a:prstGeom>
        </p:spPr>
      </p:pic>
      <p:sp>
        <p:nvSpPr>
          <p:cNvPr id="9" name="Prostokąt 8"/>
          <p:cNvSpPr/>
          <p:nvPr/>
        </p:nvSpPr>
        <p:spPr>
          <a:xfrm>
            <a:off x="755576" y="1419622"/>
            <a:ext cx="7704856" cy="646331"/>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pl-PL" dirty="0" smtClean="0"/>
              <a:t>Wyciek danych następuje, kiedy strona internetowa przez pomyłkę udostępni wrażliwe dane lub padnie ofiarą ataku </a:t>
            </a:r>
            <a:r>
              <a:rPr lang="pl-PL" dirty="0" err="1" smtClean="0"/>
              <a:t>hakerskiego</a:t>
            </a:r>
            <a:r>
              <a:rPr lang="pl-PL" dirty="0" smtClean="0"/>
              <a:t>.</a:t>
            </a:r>
            <a:endParaRPr lang="pl-PL" dirty="0"/>
          </a:p>
        </p:txBody>
      </p:sp>
      <p:sp>
        <p:nvSpPr>
          <p:cNvPr id="10" name="Prostokąt 9"/>
          <p:cNvSpPr/>
          <p:nvPr/>
        </p:nvSpPr>
        <p:spPr>
          <a:xfrm>
            <a:off x="899592" y="2571750"/>
            <a:ext cx="3672408" cy="1477328"/>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algn="ctr"/>
            <a:r>
              <a:rPr lang="pl-PL" dirty="0" smtClean="0"/>
              <a:t>Najczęściej dochodzi do wycieków</a:t>
            </a:r>
          </a:p>
          <a:p>
            <a:pPr algn="ctr"/>
            <a:r>
              <a:rPr lang="pl-PL" dirty="0" smtClean="0"/>
              <a:t>haseł, dlatego ważne jest</a:t>
            </a:r>
          </a:p>
          <a:p>
            <a:pPr algn="ctr"/>
            <a:r>
              <a:rPr lang="pl-PL" dirty="0" smtClean="0"/>
              <a:t>posiadanie unikalnego hasła</a:t>
            </a:r>
          </a:p>
          <a:p>
            <a:pPr algn="ctr"/>
            <a:r>
              <a:rPr lang="pl-PL" dirty="0" smtClean="0"/>
              <a:t>do każdej strony internetowej,</a:t>
            </a:r>
          </a:p>
          <a:p>
            <a:pPr algn="ctr"/>
            <a:r>
              <a:rPr lang="pl-PL" dirty="0" smtClean="0"/>
              <a:t>na której mamy konto!</a:t>
            </a:r>
            <a:endParaRPr lang="pl-PL" dirty="0"/>
          </a:p>
        </p:txBody>
      </p:sp>
      <p:sp>
        <p:nvSpPr>
          <p:cNvPr id="11" name="Prostokąt 10"/>
          <p:cNvSpPr/>
          <p:nvPr/>
        </p:nvSpPr>
        <p:spPr>
          <a:xfrm>
            <a:off x="1691680" y="483518"/>
            <a:ext cx="6336704" cy="523220"/>
          </a:xfrm>
          <a:prstGeom prst="rect">
            <a:avLst/>
          </a:prstGeom>
        </p:spPr>
        <p:txBody>
          <a:bodyPr wrap="square">
            <a:spAutoFit/>
          </a:bodyPr>
          <a:lstStyle/>
          <a:p>
            <a:pPr algn="ctr"/>
            <a:r>
              <a:rPr lang="pl-PL" sz="2800" b="1" dirty="0" smtClean="0">
                <a:solidFill>
                  <a:srgbClr val="FFC000"/>
                </a:solidFill>
              </a:rPr>
              <a:t>Wyciek danych </a:t>
            </a:r>
            <a:endParaRPr lang="pl-PL" sz="2800" b="1" dirty="0">
              <a:solidFill>
                <a:srgbClr val="FFC000"/>
              </a:solidFill>
            </a:endParaRPr>
          </a:p>
        </p:txBody>
      </p:sp>
      <p:pic>
        <p:nvPicPr>
          <p:cNvPr id="21506" name="Picture 2" descr="Wyłudzanie Informacji, Referencje, Dane"/>
          <p:cNvPicPr>
            <a:picLocks noChangeAspect="1" noChangeArrowheads="1"/>
          </p:cNvPicPr>
          <p:nvPr/>
        </p:nvPicPr>
        <p:blipFill>
          <a:blip r:embed="rId3" cstate="print"/>
          <a:srcRect/>
          <a:stretch>
            <a:fillRect/>
          </a:stretch>
        </p:blipFill>
        <p:spPr bwMode="auto">
          <a:xfrm>
            <a:off x="5292080" y="2211710"/>
            <a:ext cx="3131151" cy="24189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8" descr="Internet, Komputer, Ekran, Monitor, Www, Komunikacja"/>
          <p:cNvPicPr>
            <a:picLocks noChangeAspect="1" noChangeArrowheads="1"/>
          </p:cNvPicPr>
          <p:nvPr/>
        </p:nvPicPr>
        <p:blipFill>
          <a:blip r:embed="rId4" cstate="print"/>
          <a:srcRect/>
          <a:stretch>
            <a:fillRect/>
          </a:stretch>
        </p:blipFill>
        <p:spPr bwMode="auto">
          <a:xfrm>
            <a:off x="971600" y="267494"/>
            <a:ext cx="1898532" cy="95322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Obraz 8" descr="Obraz1.png"/>
          <p:cNvPicPr>
            <a:picLocks noChangeAspect="1"/>
          </p:cNvPicPr>
          <p:nvPr/>
        </p:nvPicPr>
        <p:blipFill>
          <a:blip r:embed="rId2" cstate="print"/>
          <a:stretch>
            <a:fillRect/>
          </a:stretch>
        </p:blipFill>
        <p:spPr>
          <a:xfrm>
            <a:off x="8282553" y="562"/>
            <a:ext cx="861455" cy="861455"/>
          </a:xfrm>
          <a:prstGeom prst="rect">
            <a:avLst/>
          </a:prstGeom>
        </p:spPr>
      </p:pic>
      <p:sp>
        <p:nvSpPr>
          <p:cNvPr id="10" name="Prostokąt 9"/>
          <p:cNvSpPr/>
          <p:nvPr/>
        </p:nvSpPr>
        <p:spPr>
          <a:xfrm>
            <a:off x="467544" y="1275606"/>
            <a:ext cx="4248472" cy="1754326"/>
          </a:xfrm>
          <a:prstGeom prst="rect">
            <a:avLst/>
          </a:prstGeom>
          <a:ln/>
        </p:spPr>
        <p:style>
          <a:lnRef idx="3">
            <a:schemeClr val="lt1"/>
          </a:lnRef>
          <a:fillRef idx="1">
            <a:schemeClr val="accent1"/>
          </a:fillRef>
          <a:effectRef idx="1">
            <a:schemeClr val="accent1"/>
          </a:effectRef>
          <a:fontRef idx="minor">
            <a:schemeClr val="lt1"/>
          </a:fontRef>
        </p:style>
        <p:txBody>
          <a:bodyPr wrap="square">
            <a:spAutoFit/>
          </a:bodyPr>
          <a:lstStyle/>
          <a:p>
            <a:pPr algn="ctr"/>
            <a:r>
              <a:rPr lang="pl-PL" dirty="0" smtClean="0"/>
              <a:t>Atakiem </a:t>
            </a:r>
            <a:r>
              <a:rPr lang="pl-PL" dirty="0" err="1" smtClean="0"/>
              <a:t>hakerskim</a:t>
            </a:r>
            <a:r>
              <a:rPr lang="pl-PL" dirty="0" smtClean="0"/>
              <a:t> nazywamy</a:t>
            </a:r>
          </a:p>
          <a:p>
            <a:pPr algn="ctr"/>
            <a:r>
              <a:rPr lang="pl-PL" dirty="0" smtClean="0"/>
              <a:t>celowe złamanie zabezpieczeń</a:t>
            </a:r>
          </a:p>
          <a:p>
            <a:pPr algn="ctr"/>
            <a:r>
              <a:rPr lang="pl-PL" dirty="0" smtClean="0"/>
              <a:t>wybranej firmy lub użytkownika.</a:t>
            </a:r>
          </a:p>
          <a:p>
            <a:pPr algn="ctr"/>
            <a:r>
              <a:rPr lang="pl-PL" dirty="0" smtClean="0"/>
              <a:t>Atak ten może mieć różne cele:</a:t>
            </a:r>
          </a:p>
          <a:p>
            <a:pPr algn="ctr"/>
            <a:r>
              <a:rPr lang="pl-PL" dirty="0" smtClean="0"/>
              <a:t>pozyskanie danych, uszkodzenie</a:t>
            </a:r>
          </a:p>
          <a:p>
            <a:pPr algn="ctr"/>
            <a:r>
              <a:rPr lang="pl-PL" dirty="0" smtClean="0"/>
              <a:t>sprzętu albo wgranie wirusa.</a:t>
            </a:r>
          </a:p>
        </p:txBody>
      </p:sp>
      <p:sp>
        <p:nvSpPr>
          <p:cNvPr id="11" name="Prostokąt 10"/>
          <p:cNvSpPr/>
          <p:nvPr/>
        </p:nvSpPr>
        <p:spPr>
          <a:xfrm>
            <a:off x="1115616" y="483518"/>
            <a:ext cx="6984776" cy="523220"/>
          </a:xfrm>
          <a:prstGeom prst="rect">
            <a:avLst/>
          </a:prstGeom>
        </p:spPr>
        <p:txBody>
          <a:bodyPr wrap="square">
            <a:spAutoFit/>
          </a:bodyPr>
          <a:lstStyle/>
          <a:p>
            <a:pPr algn="ctr"/>
            <a:r>
              <a:rPr lang="pl-PL" sz="2800" b="1" dirty="0" smtClean="0">
                <a:solidFill>
                  <a:srgbClr val="FF0000"/>
                </a:solidFill>
              </a:rPr>
              <a:t>Atak </a:t>
            </a:r>
            <a:r>
              <a:rPr lang="pl-PL" sz="2800" b="1" dirty="0" err="1" smtClean="0">
                <a:solidFill>
                  <a:srgbClr val="FF0000"/>
                </a:solidFill>
              </a:rPr>
              <a:t>hakerski</a:t>
            </a:r>
            <a:endParaRPr lang="pl-PL" sz="2800" b="1" dirty="0">
              <a:solidFill>
                <a:srgbClr val="FF0000"/>
              </a:solidFill>
            </a:endParaRPr>
          </a:p>
        </p:txBody>
      </p:sp>
      <p:sp>
        <p:nvSpPr>
          <p:cNvPr id="5" name="Prostokąt 4"/>
          <p:cNvSpPr/>
          <p:nvPr/>
        </p:nvSpPr>
        <p:spPr>
          <a:xfrm>
            <a:off x="539552" y="3219822"/>
            <a:ext cx="4176464" cy="1200329"/>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just"/>
            <a:r>
              <a:rPr lang="pl-PL" dirty="0" smtClean="0"/>
              <a:t>Przeciętny użytkownik nie musi obawiać się ataku </a:t>
            </a:r>
            <a:r>
              <a:rPr lang="pl-PL" dirty="0" err="1" smtClean="0"/>
              <a:t>hakerskiego</a:t>
            </a:r>
            <a:r>
              <a:rPr lang="pl-PL" dirty="0" smtClean="0"/>
              <a:t>.  Najczęściej ofiarami ataku </a:t>
            </a:r>
            <a:r>
              <a:rPr lang="pl-PL" dirty="0" err="1" smtClean="0"/>
              <a:t>hakerskiego</a:t>
            </a:r>
            <a:r>
              <a:rPr lang="pl-PL" dirty="0" smtClean="0"/>
              <a:t> są duże firmy.</a:t>
            </a:r>
            <a:endParaRPr lang="pl-PL" dirty="0"/>
          </a:p>
        </p:txBody>
      </p:sp>
      <p:pic>
        <p:nvPicPr>
          <p:cNvPr id="6" name="Picture 2" descr="Haker, Włamać Się, Bezpieczeństwo, Cyber, Komputer"/>
          <p:cNvPicPr>
            <a:picLocks noChangeAspect="1" noChangeArrowheads="1"/>
          </p:cNvPicPr>
          <p:nvPr/>
        </p:nvPicPr>
        <p:blipFill>
          <a:blip r:embed="rId3" cstate="print"/>
          <a:srcRect l="10822" t="22215" r="8013" b="16581"/>
          <a:stretch>
            <a:fillRect/>
          </a:stretch>
        </p:blipFill>
        <p:spPr bwMode="auto">
          <a:xfrm>
            <a:off x="2267744" y="76809"/>
            <a:ext cx="1008112" cy="1075320"/>
          </a:xfrm>
          <a:prstGeom prst="rect">
            <a:avLst/>
          </a:prstGeom>
          <a:noFill/>
        </p:spPr>
      </p:pic>
      <p:pic>
        <p:nvPicPr>
          <p:cNvPr id="20482" name="Picture 2" descr="Cyber, Atak, Szyfrowanie, Smartphone, Zero, Jeden"/>
          <p:cNvPicPr>
            <a:picLocks noChangeAspect="1" noChangeArrowheads="1"/>
          </p:cNvPicPr>
          <p:nvPr/>
        </p:nvPicPr>
        <p:blipFill>
          <a:blip r:embed="rId4" cstate="print"/>
          <a:srcRect/>
          <a:stretch>
            <a:fillRect/>
          </a:stretch>
        </p:blipFill>
        <p:spPr bwMode="auto">
          <a:xfrm>
            <a:off x="5004048" y="1491630"/>
            <a:ext cx="3672407" cy="24482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descr="Obraz1.png"/>
          <p:cNvPicPr>
            <a:picLocks noChangeAspect="1"/>
          </p:cNvPicPr>
          <p:nvPr/>
        </p:nvPicPr>
        <p:blipFill>
          <a:blip r:embed="rId3" cstate="print"/>
          <a:stretch>
            <a:fillRect/>
          </a:stretch>
        </p:blipFill>
        <p:spPr>
          <a:xfrm>
            <a:off x="8282553" y="562"/>
            <a:ext cx="861455" cy="861455"/>
          </a:xfrm>
          <a:prstGeom prst="rect">
            <a:avLst/>
          </a:prstGeom>
        </p:spPr>
      </p:pic>
      <p:sp>
        <p:nvSpPr>
          <p:cNvPr id="5" name="Prostokąt 4"/>
          <p:cNvSpPr/>
          <p:nvPr/>
        </p:nvSpPr>
        <p:spPr>
          <a:xfrm>
            <a:off x="5868145" y="3003798"/>
            <a:ext cx="3252814" cy="369332"/>
          </a:xfrm>
          <a:prstGeom prst="rect">
            <a:avLst/>
          </a:prstGeom>
        </p:spPr>
        <p:txBody>
          <a:bodyPr wrap="none">
            <a:spAutoFit/>
          </a:bodyPr>
          <a:lstStyle/>
          <a:p>
            <a:pPr lvl="1"/>
            <a:r>
              <a:rPr lang="pl-PL" dirty="0" smtClean="0"/>
              <a:t>konie trojańskie </a:t>
            </a:r>
            <a:r>
              <a:rPr lang="pl-PL" dirty="0" err="1" smtClean="0"/>
              <a:t>(trojan</a:t>
            </a:r>
            <a:r>
              <a:rPr lang="pl-PL" dirty="0" smtClean="0"/>
              <a:t>y)</a:t>
            </a:r>
            <a:endParaRPr lang="pl-PL" dirty="0"/>
          </a:p>
        </p:txBody>
      </p:sp>
      <p:sp>
        <p:nvSpPr>
          <p:cNvPr id="7" name="Prostokąt 6"/>
          <p:cNvSpPr/>
          <p:nvPr/>
        </p:nvSpPr>
        <p:spPr>
          <a:xfrm>
            <a:off x="1043608" y="2211712"/>
            <a:ext cx="8100392" cy="3139321"/>
          </a:xfrm>
          <a:prstGeom prst="rect">
            <a:avLst/>
          </a:prstGeom>
        </p:spPr>
        <p:txBody>
          <a:bodyPr wrap="square">
            <a:spAutoFit/>
          </a:bodyPr>
          <a:lstStyle/>
          <a:p>
            <a:endParaRPr lang="pl-PL" dirty="0" smtClean="0"/>
          </a:p>
          <a:p>
            <a:pPr>
              <a:buFont typeface="Wingdings" pitchFamily="2" charset="2"/>
              <a:buChar char="§"/>
            </a:pPr>
            <a:endParaRPr lang="pl-PL" dirty="0" smtClean="0"/>
          </a:p>
          <a:p>
            <a:pPr lvl="1"/>
            <a:r>
              <a:rPr lang="pl-PL" dirty="0" smtClean="0"/>
              <a:t> 	</a:t>
            </a:r>
          </a:p>
          <a:p>
            <a:pPr lvl="1"/>
            <a:r>
              <a:rPr lang="pl-PL" dirty="0" smtClean="0"/>
              <a:t>	 </a:t>
            </a:r>
            <a:r>
              <a:rPr lang="pl-PL" dirty="0" err="1" smtClean="0"/>
              <a:t>wormsy</a:t>
            </a:r>
            <a:r>
              <a:rPr lang="pl-PL" dirty="0" smtClean="0"/>
              <a:t> (robaki komputerowe)</a:t>
            </a:r>
          </a:p>
          <a:p>
            <a:pPr lvl="1"/>
            <a:endParaRPr lang="pl-PL" dirty="0" smtClean="0"/>
          </a:p>
          <a:p>
            <a:pPr lvl="1"/>
            <a:r>
              <a:rPr lang="pl-PL" dirty="0" smtClean="0"/>
              <a:t>	 </a:t>
            </a:r>
            <a:r>
              <a:rPr lang="pl-PL" dirty="0" err="1" smtClean="0"/>
              <a:t>adware</a:t>
            </a:r>
            <a:r>
              <a:rPr lang="pl-PL" dirty="0" smtClean="0"/>
              <a:t>					 </a:t>
            </a:r>
            <a:r>
              <a:rPr lang="pl-PL" dirty="0" err="1" smtClean="0"/>
              <a:t>wiper</a:t>
            </a:r>
            <a:endParaRPr lang="pl-PL" dirty="0" smtClean="0"/>
          </a:p>
          <a:p>
            <a:pPr lvl="1"/>
            <a:endParaRPr lang="pl-PL" dirty="0" smtClean="0"/>
          </a:p>
          <a:p>
            <a:pPr lvl="1"/>
            <a:r>
              <a:rPr lang="pl-PL" dirty="0" smtClean="0"/>
              <a:t>	  wirusy</a:t>
            </a:r>
          </a:p>
          <a:p>
            <a:pPr lvl="1"/>
            <a:r>
              <a:rPr lang="pl-PL" dirty="0" smtClean="0"/>
              <a:t>						</a:t>
            </a:r>
          </a:p>
          <a:p>
            <a:pPr lvl="1"/>
            <a:endParaRPr lang="pl-PL" dirty="0" smtClean="0"/>
          </a:p>
          <a:p>
            <a:pPr lvl="1"/>
            <a:r>
              <a:rPr lang="pl-PL" dirty="0" smtClean="0"/>
              <a:t>					</a:t>
            </a:r>
            <a:endParaRPr lang="pl-PL" dirty="0"/>
          </a:p>
        </p:txBody>
      </p:sp>
      <p:sp>
        <p:nvSpPr>
          <p:cNvPr id="8" name="Prostokąt 7"/>
          <p:cNvSpPr/>
          <p:nvPr/>
        </p:nvSpPr>
        <p:spPr>
          <a:xfrm>
            <a:off x="539552" y="2499742"/>
            <a:ext cx="3816424" cy="369332"/>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r>
              <a:rPr lang="pl-PL" dirty="0" err="1" smtClean="0"/>
              <a:t>Malware</a:t>
            </a:r>
            <a:r>
              <a:rPr lang="pl-PL" dirty="0" smtClean="0"/>
              <a:t> ma wiele odmian:</a:t>
            </a:r>
          </a:p>
        </p:txBody>
      </p:sp>
      <p:sp>
        <p:nvSpPr>
          <p:cNvPr id="11" name="Prostokąt 10"/>
          <p:cNvSpPr/>
          <p:nvPr/>
        </p:nvSpPr>
        <p:spPr>
          <a:xfrm>
            <a:off x="1043608" y="555526"/>
            <a:ext cx="7272808" cy="523220"/>
          </a:xfrm>
          <a:prstGeom prst="rect">
            <a:avLst/>
          </a:prstGeom>
        </p:spPr>
        <p:txBody>
          <a:bodyPr wrap="square">
            <a:spAutoFit/>
          </a:bodyPr>
          <a:lstStyle/>
          <a:p>
            <a:pPr algn="ctr"/>
            <a:r>
              <a:rPr lang="pl-PL" sz="2800" b="1" dirty="0" err="1" smtClean="0">
                <a:solidFill>
                  <a:srgbClr val="92D050"/>
                </a:solidFill>
              </a:rPr>
              <a:t>Malware</a:t>
            </a:r>
            <a:endParaRPr lang="pl-PL" sz="2800" b="1" dirty="0" smtClean="0">
              <a:solidFill>
                <a:srgbClr val="92D050"/>
              </a:solidFill>
            </a:endParaRPr>
          </a:p>
        </p:txBody>
      </p:sp>
      <p:pic>
        <p:nvPicPr>
          <p:cNvPr id="12" name="Picture 4" descr="E-Mail, Wirus, Spam, Technologia"/>
          <p:cNvPicPr>
            <a:picLocks noChangeAspect="1" noChangeArrowheads="1"/>
          </p:cNvPicPr>
          <p:nvPr/>
        </p:nvPicPr>
        <p:blipFill>
          <a:blip r:embed="rId4" cstate="print"/>
          <a:srcRect l="25868" t="7745" r="22396" b="14803"/>
          <a:stretch>
            <a:fillRect/>
          </a:stretch>
        </p:blipFill>
        <p:spPr bwMode="auto">
          <a:xfrm>
            <a:off x="2915816" y="216024"/>
            <a:ext cx="864096" cy="864096"/>
          </a:xfrm>
          <a:prstGeom prst="rect">
            <a:avLst/>
          </a:prstGeom>
          <a:noFill/>
        </p:spPr>
      </p:pic>
      <p:pic>
        <p:nvPicPr>
          <p:cNvPr id="14" name="Picture 12" descr="Wirus, Robak, Komputer, Trojański"/>
          <p:cNvPicPr>
            <a:picLocks noChangeAspect="1" noChangeArrowheads="1"/>
          </p:cNvPicPr>
          <p:nvPr/>
        </p:nvPicPr>
        <p:blipFill>
          <a:blip r:embed="rId5" cstate="print"/>
          <a:srcRect/>
          <a:stretch>
            <a:fillRect/>
          </a:stretch>
        </p:blipFill>
        <p:spPr bwMode="auto">
          <a:xfrm>
            <a:off x="1187624" y="2931790"/>
            <a:ext cx="792088" cy="445550"/>
          </a:xfrm>
          <a:prstGeom prst="rect">
            <a:avLst/>
          </a:prstGeom>
          <a:noFill/>
        </p:spPr>
      </p:pic>
      <p:pic>
        <p:nvPicPr>
          <p:cNvPr id="15" name="Picture 14" descr="E-Mail, Oszustwa, Atak, Laptop, Wirus"/>
          <p:cNvPicPr>
            <a:picLocks noChangeAspect="1" noChangeArrowheads="1"/>
          </p:cNvPicPr>
          <p:nvPr/>
        </p:nvPicPr>
        <p:blipFill>
          <a:blip r:embed="rId6" cstate="print"/>
          <a:srcRect l="14835" t="24737" r="17924" b="11654"/>
          <a:stretch>
            <a:fillRect/>
          </a:stretch>
        </p:blipFill>
        <p:spPr bwMode="auto">
          <a:xfrm>
            <a:off x="1187628" y="3579864"/>
            <a:ext cx="766057" cy="467537"/>
          </a:xfrm>
          <a:prstGeom prst="rect">
            <a:avLst/>
          </a:prstGeom>
          <a:noFill/>
        </p:spPr>
      </p:pic>
      <p:pic>
        <p:nvPicPr>
          <p:cNvPr id="16" name="Picture 4" descr="Zalążek, Bacillus, Zły, Walka, Przeciwko"/>
          <p:cNvPicPr>
            <a:picLocks noChangeAspect="1" noChangeArrowheads="1"/>
          </p:cNvPicPr>
          <p:nvPr/>
        </p:nvPicPr>
        <p:blipFill>
          <a:blip r:embed="rId7" cstate="print"/>
          <a:srcRect/>
          <a:stretch>
            <a:fillRect/>
          </a:stretch>
        </p:blipFill>
        <p:spPr bwMode="auto">
          <a:xfrm>
            <a:off x="1115620" y="4155928"/>
            <a:ext cx="859207" cy="656473"/>
          </a:xfrm>
          <a:prstGeom prst="rect">
            <a:avLst/>
          </a:prstGeom>
          <a:noFill/>
        </p:spPr>
      </p:pic>
      <p:pic>
        <p:nvPicPr>
          <p:cNvPr id="18" name="Picture 16" descr="Koń, Drewno, Horse, Zabawka, Konik, Koń Trojański"/>
          <p:cNvPicPr>
            <a:picLocks noChangeAspect="1" noChangeArrowheads="1"/>
          </p:cNvPicPr>
          <p:nvPr/>
        </p:nvPicPr>
        <p:blipFill>
          <a:blip r:embed="rId8" cstate="print"/>
          <a:srcRect/>
          <a:stretch>
            <a:fillRect/>
          </a:stretch>
        </p:blipFill>
        <p:spPr bwMode="auto">
          <a:xfrm>
            <a:off x="5868144" y="2859784"/>
            <a:ext cx="504056" cy="643475"/>
          </a:xfrm>
          <a:prstGeom prst="rect">
            <a:avLst/>
          </a:prstGeom>
          <a:noFill/>
        </p:spPr>
      </p:pic>
      <p:pic>
        <p:nvPicPr>
          <p:cNvPr id="19" name="Picture 18" descr="Śmieci, Kosz, Marnotrawstwo, Metal, Móc"/>
          <p:cNvPicPr>
            <a:picLocks noChangeAspect="1" noChangeArrowheads="1"/>
          </p:cNvPicPr>
          <p:nvPr/>
        </p:nvPicPr>
        <p:blipFill>
          <a:blip r:embed="rId9" cstate="print"/>
          <a:srcRect/>
          <a:stretch>
            <a:fillRect/>
          </a:stretch>
        </p:blipFill>
        <p:spPr bwMode="auto">
          <a:xfrm>
            <a:off x="5940152" y="3579862"/>
            <a:ext cx="481518" cy="502197"/>
          </a:xfrm>
          <a:prstGeom prst="rect">
            <a:avLst/>
          </a:prstGeom>
          <a:noFill/>
        </p:spPr>
      </p:pic>
      <p:pic>
        <p:nvPicPr>
          <p:cNvPr id="20" name="Picture 6" descr="Ransomware, Wannacry, Złośliwe Oprogramowanie"/>
          <p:cNvPicPr>
            <a:picLocks noChangeAspect="1" noChangeArrowheads="1"/>
          </p:cNvPicPr>
          <p:nvPr/>
        </p:nvPicPr>
        <p:blipFill>
          <a:blip r:embed="rId10" cstate="print"/>
          <a:srcRect l="25359" t="11111" r="37211" b="33333"/>
          <a:stretch>
            <a:fillRect/>
          </a:stretch>
        </p:blipFill>
        <p:spPr bwMode="auto">
          <a:xfrm>
            <a:off x="5940152" y="4227934"/>
            <a:ext cx="590466" cy="492055"/>
          </a:xfrm>
          <a:prstGeom prst="rect">
            <a:avLst/>
          </a:prstGeom>
          <a:noFill/>
        </p:spPr>
      </p:pic>
      <p:sp>
        <p:nvSpPr>
          <p:cNvPr id="21" name="Prostokąt 20"/>
          <p:cNvSpPr/>
          <p:nvPr/>
        </p:nvSpPr>
        <p:spPr>
          <a:xfrm>
            <a:off x="6516219" y="4227934"/>
            <a:ext cx="1454244" cy="369332"/>
          </a:xfrm>
          <a:prstGeom prst="rect">
            <a:avLst/>
          </a:prstGeom>
        </p:spPr>
        <p:txBody>
          <a:bodyPr wrap="none">
            <a:spAutoFit/>
          </a:bodyPr>
          <a:lstStyle/>
          <a:p>
            <a:r>
              <a:rPr lang="pl-PL" dirty="0" err="1" smtClean="0"/>
              <a:t>ransomware</a:t>
            </a:r>
            <a:endParaRPr lang="pl-PL" dirty="0"/>
          </a:p>
        </p:txBody>
      </p:sp>
      <p:sp>
        <p:nvSpPr>
          <p:cNvPr id="17" name="Prostokąt 16"/>
          <p:cNvSpPr/>
          <p:nvPr/>
        </p:nvSpPr>
        <p:spPr>
          <a:xfrm>
            <a:off x="467544" y="1203598"/>
            <a:ext cx="8280920" cy="1200329"/>
          </a:xfrm>
          <a:prstGeom prst="rect">
            <a:avLst/>
          </a:prstGeom>
          <a:ln/>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pl-PL" dirty="0" err="1" smtClean="0"/>
              <a:t>Malware</a:t>
            </a:r>
            <a:r>
              <a:rPr lang="pl-PL" dirty="0" smtClean="0"/>
              <a:t> [czytaj: </a:t>
            </a:r>
            <a:r>
              <a:rPr lang="pl-PL" dirty="0" err="1" smtClean="0"/>
              <a:t>malwer</a:t>
            </a:r>
            <a:r>
              <a:rPr lang="pl-PL" dirty="0" smtClean="0"/>
              <a:t>] to inaczej oprogramowanie złośliwe.</a:t>
            </a:r>
          </a:p>
          <a:p>
            <a:pPr algn="ctr"/>
            <a:r>
              <a:rPr lang="pl-PL" dirty="0" smtClean="0"/>
              <a:t>Każdy program celowo stworzony do uszkadzania sprzętu,</a:t>
            </a:r>
          </a:p>
          <a:p>
            <a:pPr algn="ctr"/>
            <a:r>
              <a:rPr lang="pl-PL" dirty="0" smtClean="0"/>
              <a:t>działania bez wiedzy użytkownika bądź nielegalnych operacji</a:t>
            </a:r>
          </a:p>
          <a:p>
            <a:pPr algn="ctr"/>
            <a:r>
              <a:rPr lang="pl-PL" dirty="0" smtClean="0"/>
              <a:t>jest nazywany </a:t>
            </a:r>
            <a:r>
              <a:rPr lang="pl-PL" dirty="0" err="1" smtClean="0"/>
              <a:t>malware</a:t>
            </a:r>
            <a:r>
              <a:rPr lang="pl-PL" dirty="0" smtClean="0"/>
              <a: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descr="Obraz1.png"/>
          <p:cNvPicPr>
            <a:picLocks noChangeAspect="1"/>
          </p:cNvPicPr>
          <p:nvPr/>
        </p:nvPicPr>
        <p:blipFill>
          <a:blip r:embed="rId3" cstate="print"/>
          <a:stretch>
            <a:fillRect/>
          </a:stretch>
        </p:blipFill>
        <p:spPr>
          <a:xfrm>
            <a:off x="8282553" y="562"/>
            <a:ext cx="861455" cy="861455"/>
          </a:xfrm>
          <a:prstGeom prst="rect">
            <a:avLst/>
          </a:prstGeom>
        </p:spPr>
      </p:pic>
      <p:sp>
        <p:nvSpPr>
          <p:cNvPr id="9" name="Prostokąt 8"/>
          <p:cNvSpPr/>
          <p:nvPr/>
        </p:nvSpPr>
        <p:spPr>
          <a:xfrm>
            <a:off x="467544" y="987574"/>
            <a:ext cx="4752528" cy="2862322"/>
          </a:xfrm>
          <a:prstGeom prst="rect">
            <a:avLst/>
          </a:prstGeom>
        </p:spPr>
        <p:txBody>
          <a:bodyPr wrap="square">
            <a:spAutoFit/>
          </a:bodyPr>
          <a:lstStyle/>
          <a:p>
            <a:endParaRPr lang="pl-PL" dirty="0" smtClean="0"/>
          </a:p>
          <a:p>
            <a:r>
              <a:rPr lang="pl-PL" dirty="0" smtClean="0"/>
              <a:t>Wirus to program, który został wgrany bez wiedzy użytkownika i może mieć kilka celów:</a:t>
            </a:r>
          </a:p>
          <a:p>
            <a:pPr>
              <a:buFont typeface="Wingdings" pitchFamily="2" charset="2"/>
              <a:buChar char="§"/>
            </a:pPr>
            <a:r>
              <a:rPr lang="pl-PL" dirty="0" smtClean="0"/>
              <a:t>uszkodzenie sprzętu,</a:t>
            </a:r>
          </a:p>
          <a:p>
            <a:pPr>
              <a:buFont typeface="Wingdings" pitchFamily="2" charset="2"/>
              <a:buChar char="§"/>
            </a:pPr>
            <a:r>
              <a:rPr lang="pl-PL" dirty="0" smtClean="0"/>
              <a:t>wymuszanie otwierania stron,</a:t>
            </a:r>
          </a:p>
          <a:p>
            <a:pPr>
              <a:buFont typeface="Wingdings" pitchFamily="2" charset="2"/>
              <a:buChar char="§"/>
            </a:pPr>
            <a:r>
              <a:rPr lang="pl-PL" dirty="0" smtClean="0"/>
              <a:t>powielanie się (tworzenie kopii wirusa),</a:t>
            </a:r>
          </a:p>
          <a:p>
            <a:pPr>
              <a:buFont typeface="Wingdings" pitchFamily="2" charset="2"/>
              <a:buChar char="§"/>
            </a:pPr>
            <a:r>
              <a:rPr lang="pl-PL" dirty="0" smtClean="0"/>
              <a:t>używanie sprzętu do nielegalnych działań.</a:t>
            </a:r>
          </a:p>
          <a:p>
            <a:endParaRPr lang="pl-PL" dirty="0" smtClean="0"/>
          </a:p>
          <a:p>
            <a:endParaRPr lang="pl-PL" dirty="0" smtClean="0"/>
          </a:p>
          <a:p>
            <a:endParaRPr lang="pl-PL" dirty="0" smtClean="0"/>
          </a:p>
        </p:txBody>
      </p:sp>
      <p:sp>
        <p:nvSpPr>
          <p:cNvPr id="10" name="Prostokąt 9"/>
          <p:cNvSpPr/>
          <p:nvPr/>
        </p:nvSpPr>
        <p:spPr>
          <a:xfrm>
            <a:off x="1259632" y="483518"/>
            <a:ext cx="7056784" cy="646331"/>
          </a:xfrm>
          <a:prstGeom prst="rect">
            <a:avLst/>
          </a:prstGeom>
        </p:spPr>
        <p:txBody>
          <a:bodyPr wrap="square">
            <a:spAutoFit/>
          </a:bodyPr>
          <a:lstStyle/>
          <a:p>
            <a:pPr algn="ctr"/>
            <a:r>
              <a:rPr lang="pl-PL" sz="3600" b="1" dirty="0" smtClean="0">
                <a:solidFill>
                  <a:schemeClr val="accent3">
                    <a:lumMod val="60000"/>
                    <a:lumOff val="40000"/>
                  </a:schemeClr>
                </a:solidFill>
              </a:rPr>
              <a:t>Wirusy </a:t>
            </a:r>
            <a:endParaRPr lang="pl-PL" sz="3600" b="1" dirty="0">
              <a:solidFill>
                <a:schemeClr val="accent3">
                  <a:lumMod val="60000"/>
                  <a:lumOff val="40000"/>
                </a:schemeClr>
              </a:solidFill>
            </a:endParaRPr>
          </a:p>
        </p:txBody>
      </p:sp>
      <p:pic>
        <p:nvPicPr>
          <p:cNvPr id="18434" name="Picture 2" descr="Wirus, Komputer, Ostrzeżenie"/>
          <p:cNvPicPr>
            <a:picLocks noChangeAspect="1" noChangeArrowheads="1"/>
          </p:cNvPicPr>
          <p:nvPr/>
        </p:nvPicPr>
        <p:blipFill>
          <a:blip r:embed="rId4" cstate="print"/>
          <a:srcRect/>
          <a:stretch>
            <a:fillRect/>
          </a:stretch>
        </p:blipFill>
        <p:spPr bwMode="auto">
          <a:xfrm>
            <a:off x="5148064" y="1491630"/>
            <a:ext cx="3672408" cy="244827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Prostokąt 6"/>
          <p:cNvSpPr/>
          <p:nvPr/>
        </p:nvSpPr>
        <p:spPr>
          <a:xfrm>
            <a:off x="971600" y="3363838"/>
            <a:ext cx="3384376" cy="92333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pl-PL" dirty="0" smtClean="0"/>
              <a:t>Najsłynniejszy wirus, </a:t>
            </a:r>
            <a:r>
              <a:rPr lang="pl-PL" dirty="0" err="1" smtClean="0"/>
              <a:t>MyDoom</a:t>
            </a:r>
            <a:r>
              <a:rPr lang="pl-PL" dirty="0" smtClean="0"/>
              <a:t>,</a:t>
            </a:r>
          </a:p>
          <a:p>
            <a:r>
              <a:rPr lang="pl-PL" dirty="0" smtClean="0"/>
              <a:t>spowodował straty na wysokość</a:t>
            </a:r>
          </a:p>
          <a:p>
            <a:r>
              <a:rPr lang="pl-PL" dirty="0" smtClean="0"/>
              <a:t>38.5 miliarda dolarów!</a:t>
            </a:r>
            <a:endParaRPr lang="pl-PL" dirty="0"/>
          </a:p>
        </p:txBody>
      </p:sp>
      <p:pic>
        <p:nvPicPr>
          <p:cNvPr id="18436" name="Picture 4" descr="Zalążek, Bacillus, Zły, Walka, Przeciwko"/>
          <p:cNvPicPr>
            <a:picLocks noChangeAspect="1" noChangeArrowheads="1"/>
          </p:cNvPicPr>
          <p:nvPr/>
        </p:nvPicPr>
        <p:blipFill>
          <a:blip r:embed="rId5" cstate="print"/>
          <a:srcRect/>
          <a:stretch>
            <a:fillRect/>
          </a:stretch>
        </p:blipFill>
        <p:spPr bwMode="auto">
          <a:xfrm>
            <a:off x="2339752" y="267494"/>
            <a:ext cx="1435271" cy="1096612"/>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descr="Obraz1.png"/>
          <p:cNvPicPr>
            <a:picLocks noChangeAspect="1"/>
          </p:cNvPicPr>
          <p:nvPr/>
        </p:nvPicPr>
        <p:blipFill>
          <a:blip r:embed="rId2" cstate="print"/>
          <a:stretch>
            <a:fillRect/>
          </a:stretch>
        </p:blipFill>
        <p:spPr>
          <a:xfrm>
            <a:off x="8282553" y="562"/>
            <a:ext cx="861455" cy="861455"/>
          </a:xfrm>
          <a:prstGeom prst="rect">
            <a:avLst/>
          </a:prstGeom>
        </p:spPr>
      </p:pic>
      <p:sp>
        <p:nvSpPr>
          <p:cNvPr id="9" name="Prostokąt 8"/>
          <p:cNvSpPr/>
          <p:nvPr/>
        </p:nvSpPr>
        <p:spPr>
          <a:xfrm>
            <a:off x="251520" y="1275606"/>
            <a:ext cx="8640960" cy="1200331"/>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pl-PL" dirty="0" smtClean="0"/>
              <a:t>Robaki komputerowe to mniej groźna odmiana wirusa - ich jedynym zadaniem jest tworzenie kopii na jak największej liczbie urządzeń. Nie oznacza to, że nie są szkodliwe! Działający w tle </a:t>
            </a:r>
            <a:r>
              <a:rPr lang="pl-PL" dirty="0" err="1" smtClean="0"/>
              <a:t>worm</a:t>
            </a:r>
            <a:r>
              <a:rPr lang="pl-PL" dirty="0" smtClean="0"/>
              <a:t>, mimo bycia niewidocznym dla użytkownika, spowalnia sprzęt.</a:t>
            </a:r>
            <a:endParaRPr lang="pl-PL" dirty="0"/>
          </a:p>
        </p:txBody>
      </p:sp>
      <p:sp>
        <p:nvSpPr>
          <p:cNvPr id="10" name="Prostokąt 9"/>
          <p:cNvSpPr/>
          <p:nvPr/>
        </p:nvSpPr>
        <p:spPr>
          <a:xfrm>
            <a:off x="395536" y="2787774"/>
            <a:ext cx="4464496" cy="1477328"/>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pl-PL" dirty="0" smtClean="0"/>
              <a:t>Najsławniejszym </a:t>
            </a:r>
            <a:r>
              <a:rPr lang="pl-PL" dirty="0" err="1" smtClean="0"/>
              <a:t>wormsem</a:t>
            </a:r>
            <a:r>
              <a:rPr lang="pl-PL" dirty="0" smtClean="0"/>
              <a:t> jest</a:t>
            </a:r>
          </a:p>
          <a:p>
            <a:pPr algn="ctr"/>
            <a:r>
              <a:rPr lang="pl-PL" dirty="0" smtClean="0"/>
              <a:t>Morris. Stworzony w latach</a:t>
            </a:r>
          </a:p>
          <a:p>
            <a:pPr algn="ctr"/>
            <a:r>
              <a:rPr lang="pl-PL" dirty="0" smtClean="0"/>
              <a:t>osiemdziesiątych 20. wieku</a:t>
            </a:r>
          </a:p>
          <a:p>
            <a:pPr algn="ctr"/>
            <a:r>
              <a:rPr lang="pl-PL" dirty="0" smtClean="0"/>
              <a:t>zainfekował wtedy ponad 10%</a:t>
            </a:r>
          </a:p>
          <a:p>
            <a:pPr algn="ctr"/>
            <a:r>
              <a:rPr lang="pl-PL" dirty="0" smtClean="0"/>
              <a:t>całego </a:t>
            </a:r>
            <a:r>
              <a:rPr lang="pl-PL" dirty="0" err="1" smtClean="0"/>
              <a:t>internetu</a:t>
            </a:r>
            <a:r>
              <a:rPr lang="pl-PL" dirty="0" smtClean="0"/>
              <a:t>!</a:t>
            </a:r>
            <a:endParaRPr lang="pl-PL" dirty="0"/>
          </a:p>
        </p:txBody>
      </p:sp>
      <p:sp>
        <p:nvSpPr>
          <p:cNvPr id="11" name="Prostokąt 10"/>
          <p:cNvSpPr/>
          <p:nvPr/>
        </p:nvSpPr>
        <p:spPr>
          <a:xfrm>
            <a:off x="1403648" y="411510"/>
            <a:ext cx="7056784" cy="523220"/>
          </a:xfrm>
          <a:prstGeom prst="rect">
            <a:avLst/>
          </a:prstGeom>
        </p:spPr>
        <p:txBody>
          <a:bodyPr wrap="square">
            <a:spAutoFit/>
          </a:bodyPr>
          <a:lstStyle/>
          <a:p>
            <a:pPr algn="ctr"/>
            <a:r>
              <a:rPr lang="pl-PL" sz="2800" b="1" dirty="0" smtClean="0">
                <a:solidFill>
                  <a:srgbClr val="00B050"/>
                </a:solidFill>
              </a:rPr>
              <a:t>Robaki komputerowe </a:t>
            </a:r>
            <a:endParaRPr lang="pl-PL" sz="2800" b="1" dirty="0">
              <a:solidFill>
                <a:srgbClr val="00B050"/>
              </a:solidFill>
            </a:endParaRPr>
          </a:p>
        </p:txBody>
      </p:sp>
      <p:pic>
        <p:nvPicPr>
          <p:cNvPr id="7" name="Picture 12" descr="Wirus, Robak, Komputer, Trojański"/>
          <p:cNvPicPr>
            <a:picLocks noChangeAspect="1" noChangeArrowheads="1"/>
          </p:cNvPicPr>
          <p:nvPr/>
        </p:nvPicPr>
        <p:blipFill>
          <a:blip r:embed="rId3" cstate="print"/>
          <a:srcRect/>
          <a:stretch>
            <a:fillRect/>
          </a:stretch>
        </p:blipFill>
        <p:spPr bwMode="auto">
          <a:xfrm>
            <a:off x="1331640" y="267494"/>
            <a:ext cx="1371643" cy="771550"/>
          </a:xfrm>
          <a:prstGeom prst="rect">
            <a:avLst/>
          </a:prstGeom>
          <a:noFill/>
        </p:spPr>
      </p:pic>
      <p:pic>
        <p:nvPicPr>
          <p:cNvPr id="17410" name="Picture 2" descr="Wirus, Robak, Komputer, Trojański"/>
          <p:cNvPicPr>
            <a:picLocks noChangeAspect="1" noChangeArrowheads="1"/>
          </p:cNvPicPr>
          <p:nvPr/>
        </p:nvPicPr>
        <p:blipFill>
          <a:blip r:embed="rId4" cstate="print"/>
          <a:srcRect/>
          <a:stretch>
            <a:fillRect/>
          </a:stretch>
        </p:blipFill>
        <p:spPr bwMode="auto">
          <a:xfrm>
            <a:off x="5292080" y="2715766"/>
            <a:ext cx="3311724" cy="18642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rzepływ">
  <a:themeElements>
    <a:clrScheme name="Przepły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Przepły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rzepły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1752</TotalTime>
  <Words>709</Words>
  <Application>Microsoft Office PowerPoint</Application>
  <PresentationFormat>Pokaz na ekranie (16:9)</PresentationFormat>
  <Paragraphs>215</Paragraphs>
  <Slides>25</Slides>
  <Notes>10</Notes>
  <HiddenSlides>0</HiddenSlides>
  <MMClips>0</MMClips>
  <ScaleCrop>false</ScaleCrop>
  <HeadingPairs>
    <vt:vector size="4" baseType="variant">
      <vt:variant>
        <vt:lpstr>Motyw</vt:lpstr>
      </vt:variant>
      <vt:variant>
        <vt:i4>1</vt:i4>
      </vt:variant>
      <vt:variant>
        <vt:lpstr>Tytuły slajdów</vt:lpstr>
      </vt:variant>
      <vt:variant>
        <vt:i4>25</vt:i4>
      </vt:variant>
    </vt:vector>
  </HeadingPairs>
  <TitlesOfParts>
    <vt:vector size="26" baseType="lpstr">
      <vt:lpstr>Przepływ</vt:lpstr>
      <vt:lpstr> Dzień Bezpiecznego Komputera</vt:lpstr>
      <vt:lpstr>Slajd 2</vt:lpstr>
      <vt:lpstr>Slajd 3</vt:lpstr>
      <vt:lpstr>Slajd 4</vt:lpstr>
      <vt:lpstr>Slajd 5</vt:lpstr>
      <vt:lpstr>Slajd 6</vt:lpstr>
      <vt:lpstr>Slajd 7</vt:lpstr>
      <vt:lpstr>Slajd 8</vt:lpstr>
      <vt:lpstr>Slajd 9</vt:lpstr>
      <vt:lpstr>Slajd 10</vt:lpstr>
      <vt:lpstr>Slajd 11</vt:lpstr>
      <vt:lpstr>Slajd 12</vt:lpstr>
      <vt:lpstr>Slajd 13</vt:lpstr>
      <vt:lpstr>Slajd 14</vt:lpstr>
      <vt:lpstr>Slajd 15</vt:lpstr>
      <vt:lpstr>Slajd 16</vt:lpstr>
      <vt:lpstr>Slajd 17</vt:lpstr>
      <vt:lpstr>Slajd 18</vt:lpstr>
      <vt:lpstr>Slajd 19</vt:lpstr>
      <vt:lpstr>Slajd 20</vt:lpstr>
      <vt:lpstr>Slajd 21</vt:lpstr>
      <vt:lpstr>Slajd 22</vt:lpstr>
      <vt:lpstr>Slajd 23</vt:lpstr>
      <vt:lpstr>Slajd 24</vt:lpstr>
      <vt:lpstr>Slajd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Dzień Bezpiecznego Komputera</dc:title>
  <dc:creator>Lenovo</dc:creator>
  <cp:lastModifiedBy>Lenovo</cp:lastModifiedBy>
  <cp:revision>46</cp:revision>
  <dcterms:created xsi:type="dcterms:W3CDTF">2020-10-12T17:13:45Z</dcterms:created>
  <dcterms:modified xsi:type="dcterms:W3CDTF">2025-11-05T21:47:07Z</dcterms:modified>
</cp:coreProperties>
</file>