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84186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22600" y="4428000"/>
            <a:ext cx="84186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36480" y="213768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22600" y="442800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36480" y="442800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271044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669120" y="2137680"/>
            <a:ext cx="271044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15280" y="2137680"/>
            <a:ext cx="271044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822600" y="4428000"/>
            <a:ext cx="271044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669120" y="4428000"/>
            <a:ext cx="271044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515280" y="4428000"/>
            <a:ext cx="271044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22600" y="2137680"/>
            <a:ext cx="8418600" cy="438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99284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841860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4107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36480" y="2137680"/>
            <a:ext cx="4107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40880" y="699480"/>
            <a:ext cx="86083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99284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36480" y="2137680"/>
            <a:ext cx="4107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822600" y="442800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4107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36480" y="213768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36480" y="442800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36480" y="2137680"/>
            <a:ext cx="4107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22600" y="4428000"/>
            <a:ext cx="84186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294967295"/>
          <p:cNvPicPr/>
          <p:nvPr/>
        </p:nvPicPr>
        <p:blipFill>
          <a:blip r:embed="rId14" cstate="print"/>
          <a:stretch/>
        </p:blipFill>
        <p:spPr>
          <a:xfrm>
            <a:off x="-360" y="-360"/>
            <a:ext cx="10080360" cy="75603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0880" y="699480"/>
            <a:ext cx="86083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822600" y="2137680"/>
            <a:ext cx="841860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>
                <a:solidFill>
                  <a:srgbClr val="333333"/>
                </a:solidFill>
                <a:latin typeface="Arial"/>
              </a:rPr>
              <a:t>Kliknij, aby edytować format tekstu konspektu</a:t>
            </a:r>
          </a:p>
          <a:p>
            <a:pPr marL="792000" lvl="1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>
                <a:solidFill>
                  <a:srgbClr val="333333"/>
                </a:solidFill>
                <a:latin typeface="Arial"/>
              </a:rPr>
              <a:t>Drugi poziom konspektu</a:t>
            </a:r>
          </a:p>
          <a:p>
            <a:pPr marL="1080000" lvl="2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400" b="0" strike="noStrike" spc="-1">
                <a:solidFill>
                  <a:srgbClr val="333333"/>
                </a:solidFill>
                <a:latin typeface="Arial"/>
              </a:rPr>
              <a:t>Trzeci poziom konspektu</a:t>
            </a:r>
          </a:p>
          <a:p>
            <a:pPr marL="1368000" lvl="3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000" b="0" strike="noStrike" spc="-1">
                <a:solidFill>
                  <a:srgbClr val="333333"/>
                </a:solidFill>
                <a:latin typeface="Arial"/>
              </a:rPr>
              <a:t>Czwarty poziom konspektu</a:t>
            </a:r>
          </a:p>
          <a:p>
            <a:pPr marL="1656000" lvl="4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000" b="0" strike="noStrike" spc="-1">
                <a:solidFill>
                  <a:srgbClr val="333333"/>
                </a:solidFill>
                <a:latin typeface="Arial"/>
              </a:rPr>
              <a:t>Piąty poziom konspektu</a:t>
            </a:r>
          </a:p>
          <a:p>
            <a:pPr marL="1944000" lvl="5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000" b="0" strike="noStrike" spc="-1">
                <a:solidFill>
                  <a:srgbClr val="333333"/>
                </a:solidFill>
                <a:latin typeface="Arial"/>
              </a:rPr>
              <a:t>Szósty poziom konspektu</a:t>
            </a:r>
          </a:p>
          <a:p>
            <a:pPr marL="2232000" lvl="6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000" b="0" strike="noStrike" spc="-1">
                <a:solidFill>
                  <a:srgbClr val="333333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740880" y="699480"/>
            <a:ext cx="86086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360000"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Prezentacja nowego produktu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822600" y="1921680"/>
            <a:ext cx="8418960" cy="476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3384000" y="1439640"/>
            <a:ext cx="3600000" cy="1800360"/>
          </a:xfrm>
          <a:custGeom>
            <a:avLst/>
            <a:gdLst/>
            <a:ahLst/>
            <a:cxnLst/>
            <a:rect l="0" t="0" r="r" b="b"/>
            <a:pathLst>
              <a:path w="10002" h="5003">
                <a:moveTo>
                  <a:pt x="0" y="317"/>
                </a:moveTo>
                <a:lnTo>
                  <a:pt x="10001" y="0"/>
                </a:lnTo>
                <a:moveTo>
                  <a:pt x="0" y="5002"/>
                </a:moveTo>
                <a:lnTo>
                  <a:pt x="10001" y="3730"/>
                </a:lnTo>
              </a:path>
            </a:pathLst>
          </a:custGeom>
          <a:gradFill rotWithShape="0">
            <a:gsLst>
              <a:gs pos="0">
                <a:srgbClr val="FF3333"/>
              </a:gs>
              <a:gs pos="100000">
                <a:srgbClr val="FFFF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7160" rIns="90000" bIns="4716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Arial Black"/>
                <a:ea typeface="MS Gothic"/>
              </a:rPr>
              <a:t>remont</a:t>
            </a:r>
          </a:p>
        </p:txBody>
      </p:sp>
      <p:sp>
        <p:nvSpPr>
          <p:cNvPr id="42" name="CustomShape 4"/>
          <p:cNvSpPr/>
          <p:nvPr/>
        </p:nvSpPr>
        <p:spPr>
          <a:xfrm>
            <a:off x="3240000" y="4104000"/>
            <a:ext cx="3600000" cy="1800000"/>
          </a:xfrm>
          <a:custGeom>
            <a:avLst/>
            <a:gdLst/>
            <a:ahLst/>
            <a:cxnLst/>
            <a:rect l="0" t="0" r="r" b="b"/>
            <a:pathLst>
              <a:path w="10002" h="5002">
                <a:moveTo>
                  <a:pt x="0" y="1250"/>
                </a:moveTo>
                <a:lnTo>
                  <a:pt x="5000" y="0"/>
                </a:lnTo>
                <a:lnTo>
                  <a:pt x="10001" y="1250"/>
                </a:lnTo>
                <a:moveTo>
                  <a:pt x="0" y="5001"/>
                </a:moveTo>
                <a:lnTo>
                  <a:pt x="5000" y="3750"/>
                </a:lnTo>
                <a:lnTo>
                  <a:pt x="10001" y="5001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  <a:effectLst>
            <a:outerShdw dist="152735" dir="2700000">
              <a:srgbClr val="86868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Arial Black"/>
                <a:ea typeface="MS Gothic"/>
              </a:rPr>
              <a:t>pokoju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740880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>
              <a:solidFill>
                <a:srgbClr val="99284C"/>
              </a:solid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822600" y="2137680"/>
            <a:ext cx="84186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 algn="ctr">
              <a:buClr>
                <a:srgbClr val="99284C"/>
              </a:buClr>
              <a:buSzPct val="75000"/>
            </a:pPr>
            <a:endParaRPr lang="pl-PL" sz="3200" b="0" strike="noStrike" spc="-1" dirty="0" smtClean="0">
              <a:solidFill>
                <a:srgbClr val="333333"/>
              </a:solidFill>
              <a:latin typeface="Arial"/>
            </a:endParaRPr>
          </a:p>
          <a:p>
            <a:pPr marL="504000" indent="-432000" algn="ctr">
              <a:buClr>
                <a:srgbClr val="99284C"/>
              </a:buClr>
              <a:buSzPct val="75000"/>
            </a:pPr>
            <a:endParaRPr lang="pl-PL" sz="3200" spc="-1" dirty="0">
              <a:solidFill>
                <a:srgbClr val="333333"/>
              </a:solidFill>
              <a:latin typeface="Arial"/>
            </a:endParaRPr>
          </a:p>
          <a:p>
            <a:pPr marL="504000" indent="-432000" algn="ctr">
              <a:buClr>
                <a:srgbClr val="99284C"/>
              </a:buClr>
              <a:buSzPct val="75000"/>
            </a:pPr>
            <a:endParaRPr lang="pl-PL" sz="3200" b="0" strike="noStrike" spc="-1" dirty="0" smtClean="0">
              <a:solidFill>
                <a:srgbClr val="333333"/>
              </a:solidFill>
              <a:latin typeface="Arial"/>
            </a:endParaRPr>
          </a:p>
          <a:p>
            <a:pPr marL="504000" indent="-432000" algn="ctr">
              <a:buClr>
                <a:srgbClr val="99284C"/>
              </a:buClr>
              <a:buSzPct val="75000"/>
            </a:pP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Dziękujemy 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za uwagę</a:t>
            </a:r>
          </a:p>
          <a:p>
            <a:pPr marL="504000" indent="-432000">
              <a:buClr>
                <a:srgbClr val="99284C"/>
              </a:buClr>
              <a:buSzPct val="75000"/>
            </a:pP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>
              <a:buClr>
                <a:srgbClr val="99284C"/>
              </a:buClr>
              <a:buSzPct val="75000"/>
            </a:pP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                           </a:t>
            </a: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611640" y="699480"/>
            <a:ext cx="88671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360000"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Oto sklepy których oferta znajduje</a:t>
            </a:r>
            <a:r>
              <a:t/>
            </a:r>
            <a:br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się w prezentacji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822600" y="2137680"/>
            <a:ext cx="4107960" cy="476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TextShape 3"/>
          <p:cNvSpPr txBox="1"/>
          <p:nvPr/>
        </p:nvSpPr>
        <p:spPr>
          <a:xfrm>
            <a:off x="5136120" y="2137680"/>
            <a:ext cx="4107960" cy="476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46" name="Obraz 45"/>
          <p:cNvPicPr/>
          <p:nvPr/>
        </p:nvPicPr>
        <p:blipFill>
          <a:blip r:embed="rId2" cstate="print"/>
          <a:stretch/>
        </p:blipFill>
        <p:spPr>
          <a:xfrm>
            <a:off x="792000" y="2137680"/>
            <a:ext cx="4344120" cy="4918320"/>
          </a:xfrm>
          <a:prstGeom prst="rect">
            <a:avLst/>
          </a:prstGeom>
          <a:ln>
            <a:noFill/>
          </a:ln>
        </p:spPr>
      </p:pic>
      <p:pic>
        <p:nvPicPr>
          <p:cNvPr id="47" name="Obraz 46"/>
          <p:cNvPicPr/>
          <p:nvPr/>
        </p:nvPicPr>
        <p:blipFill>
          <a:blip r:embed="rId3" cstate="print"/>
          <a:stretch/>
        </p:blipFill>
        <p:spPr>
          <a:xfrm>
            <a:off x="5256000" y="2137680"/>
            <a:ext cx="3988080" cy="476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740880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360000"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Farba niebieska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822600" y="2051645"/>
            <a:ext cx="4217712" cy="4849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 algn="just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Maksymalna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powierzchnia, 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którą jest w stanie pokryć farba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10m^2/1L.</a:t>
            </a: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 algn="just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Cena w Leroy </a:t>
            </a:r>
            <a:r>
              <a:rPr lang="pl-PL" sz="3200" spc="-1" dirty="0" err="1">
                <a:solidFill>
                  <a:srgbClr val="333333"/>
                </a:solidFill>
                <a:latin typeface="Arial"/>
              </a:rPr>
              <a:t>M</a:t>
            </a:r>
            <a:r>
              <a:rPr lang="pl-PL" sz="3200" b="0" strike="noStrike" spc="-1" dirty="0" err="1" smtClean="0">
                <a:solidFill>
                  <a:srgbClr val="333333"/>
                </a:solidFill>
                <a:latin typeface="Arial"/>
              </a:rPr>
              <a:t>erlin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42,81 zł za 2,5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litra.</a:t>
            </a: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 algn="just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Cena w </a:t>
            </a:r>
            <a:r>
              <a:rPr lang="pl-PL" sz="3200" spc="-1" dirty="0">
                <a:solidFill>
                  <a:srgbClr val="333333"/>
                </a:solidFill>
                <a:latin typeface="Arial"/>
              </a:rPr>
              <a:t>P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raktikerze 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za 42,99 zł za 2,5 litra. </a:t>
            </a:r>
          </a:p>
        </p:txBody>
      </p:sp>
      <p:sp>
        <p:nvSpPr>
          <p:cNvPr id="50" name="TextShape 3"/>
          <p:cNvSpPr txBox="1"/>
          <p:nvPr/>
        </p:nvSpPr>
        <p:spPr>
          <a:xfrm>
            <a:off x="5136120" y="2137680"/>
            <a:ext cx="4107960" cy="476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51" name="Obraz 50"/>
          <p:cNvPicPr/>
          <p:nvPr/>
        </p:nvPicPr>
        <p:blipFill>
          <a:blip r:embed="rId2" cstate="print"/>
          <a:stretch/>
        </p:blipFill>
        <p:spPr>
          <a:xfrm>
            <a:off x="5136120" y="2137680"/>
            <a:ext cx="4107960" cy="470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740880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000" b="1" i="1" strike="noStrike" spc="-1" dirty="0">
                <a:solidFill>
                  <a:srgbClr val="99284C"/>
                </a:solidFill>
                <a:latin typeface="Arial"/>
              </a:rPr>
              <a:t>Sufit                      </a:t>
            </a:r>
            <a:r>
              <a:rPr lang="pl-PL" sz="4000" b="1" i="1" strike="noStrike" spc="-1" dirty="0" smtClean="0">
                <a:solidFill>
                  <a:srgbClr val="99284C"/>
                </a:solidFill>
                <a:latin typeface="Arial"/>
              </a:rPr>
              <a:t>podłoga </a:t>
            </a:r>
            <a:r>
              <a:rPr dirty="0"/>
              <a:t/>
            </a:r>
            <a:br>
              <a:rPr dirty="0"/>
            </a:br>
            <a:r>
              <a:rPr lang="pl-PL" sz="4000" b="1" i="1" strike="noStrike" spc="-1" dirty="0">
                <a:solidFill>
                  <a:srgbClr val="99284C"/>
                </a:solidFill>
                <a:latin typeface="Arial"/>
              </a:rPr>
              <a:t>                              betonowa 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575816" y="1979637"/>
            <a:ext cx="4395992" cy="24123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 algn="just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200" b="0" strike="noStrike" spc="-1" dirty="0">
                <a:solidFill>
                  <a:srgbClr val="333333"/>
                </a:solidFill>
                <a:latin typeface="Arial"/>
              </a:rPr>
              <a:t>Maksymalna powierzchnia jaką jest w stanie pokryć farba 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10m^2/1L.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Cena</a:t>
            </a:r>
            <a:r>
              <a:rPr lang="pl-PL" sz="2200" spc="-1" dirty="0">
                <a:solidFill>
                  <a:srgbClr val="333333"/>
                </a:solidFill>
                <a:latin typeface="Arial"/>
              </a:rPr>
              <a:t> 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w </a:t>
            </a:r>
            <a:r>
              <a:rPr lang="pl-PL" sz="2200" spc="-1" dirty="0">
                <a:solidFill>
                  <a:srgbClr val="333333"/>
                </a:solidFill>
                <a:latin typeface="Arial"/>
              </a:rPr>
              <a:t>L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eroy </a:t>
            </a:r>
            <a:r>
              <a:rPr lang="pl-PL" sz="2200" spc="-1" dirty="0" err="1">
                <a:solidFill>
                  <a:srgbClr val="333333"/>
                </a:solidFill>
                <a:latin typeface="Arial"/>
              </a:rPr>
              <a:t>M</a:t>
            </a:r>
            <a:r>
              <a:rPr lang="pl-PL" sz="2200" b="0" strike="noStrike" spc="-1" dirty="0" err="1" smtClean="0">
                <a:solidFill>
                  <a:srgbClr val="333333"/>
                </a:solidFill>
                <a:latin typeface="Arial"/>
              </a:rPr>
              <a:t>erlin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pl-PL" sz="2200" b="0" strike="noStrike" spc="-1" dirty="0">
                <a:solidFill>
                  <a:srgbClr val="333333"/>
                </a:solidFill>
                <a:latin typeface="Arial"/>
              </a:rPr>
              <a:t>27,90 zł za 2,5 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litra.</a:t>
            </a:r>
          </a:p>
          <a:p>
            <a:pPr marL="504000" indent="-432000" algn="just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Cena </a:t>
            </a:r>
            <a:r>
              <a:rPr lang="pl-PL" sz="2200" b="0" strike="noStrike" spc="-1" dirty="0">
                <a:solidFill>
                  <a:srgbClr val="333333"/>
                </a:solidFill>
                <a:latin typeface="Arial"/>
              </a:rPr>
              <a:t>w </a:t>
            </a:r>
            <a:r>
              <a:rPr lang="pl-PL" sz="2200" spc="-1" dirty="0">
                <a:solidFill>
                  <a:srgbClr val="333333"/>
                </a:solidFill>
                <a:latin typeface="Arial"/>
              </a:rPr>
              <a:t>P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raktikerze </a:t>
            </a:r>
            <a:r>
              <a:rPr lang="pl-PL" sz="2200" b="0" strike="noStrike" spc="-1" dirty="0">
                <a:solidFill>
                  <a:srgbClr val="333333"/>
                </a:solidFill>
                <a:latin typeface="Arial"/>
              </a:rPr>
              <a:t>31,99 zł </a:t>
            </a:r>
            <a:endParaRPr lang="pl-PL" sz="2200" b="0" strike="noStrike" spc="-1" dirty="0" smtClean="0">
              <a:solidFill>
                <a:srgbClr val="333333"/>
              </a:solidFill>
              <a:latin typeface="Arial"/>
            </a:endParaRPr>
          </a:p>
          <a:p>
            <a:pPr marL="504000" indent="-432000" algn="just">
              <a:buClr>
                <a:srgbClr val="99284C"/>
              </a:buClr>
              <a:buSzPct val="75000"/>
            </a:pPr>
            <a:r>
              <a:rPr lang="pl-PL" sz="2200" spc="-1" dirty="0" smtClean="0">
                <a:solidFill>
                  <a:srgbClr val="333333"/>
                </a:solidFill>
                <a:latin typeface="Arial"/>
              </a:rPr>
              <a:t>	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za </a:t>
            </a:r>
            <a:r>
              <a:rPr lang="pl-PL" sz="2200" b="0" strike="noStrike" spc="-1" dirty="0">
                <a:solidFill>
                  <a:srgbClr val="333333"/>
                </a:solidFill>
                <a:latin typeface="Arial"/>
              </a:rPr>
              <a:t>2,5 </a:t>
            </a:r>
            <a:r>
              <a:rPr lang="pl-PL" sz="2200" b="0" strike="noStrike" spc="-1" dirty="0" smtClean="0">
                <a:solidFill>
                  <a:srgbClr val="333333"/>
                </a:solidFill>
                <a:latin typeface="Arial"/>
              </a:rPr>
              <a:t>litra.</a:t>
            </a:r>
            <a:endParaRPr lang="pl-PL" sz="2200" b="0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54" name="TextShape 3"/>
          <p:cNvSpPr txBox="1"/>
          <p:nvPr/>
        </p:nvSpPr>
        <p:spPr>
          <a:xfrm>
            <a:off x="5136480" y="2137680"/>
            <a:ext cx="4107960" cy="210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400" b="0" strike="noStrike" spc="-1" dirty="0">
                <a:solidFill>
                  <a:srgbClr val="333333"/>
                </a:solidFill>
                <a:latin typeface="Arial"/>
              </a:rPr>
              <a:t>Piasek kosztuje 50 zł. Folia kosztuje </a:t>
            </a:r>
            <a:r>
              <a:rPr lang="pl-PL" sz="2400" b="0" strike="noStrike" spc="-1" dirty="0" smtClean="0">
                <a:solidFill>
                  <a:srgbClr val="333333"/>
                </a:solidFill>
                <a:latin typeface="Arial"/>
              </a:rPr>
              <a:t>50 - 90 </a:t>
            </a:r>
            <a:r>
              <a:rPr lang="pl-PL" sz="2400" b="0" strike="noStrike" spc="-1" dirty="0">
                <a:solidFill>
                  <a:srgbClr val="333333"/>
                </a:solidFill>
                <a:latin typeface="Arial"/>
              </a:rPr>
              <a:t>zł. Styropian kosztuje 20 zł.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 </a:t>
            </a:r>
            <a:r>
              <a:rPr lang="pl-PL" sz="2400" b="0" strike="noStrike" spc="-1" dirty="0">
                <a:solidFill>
                  <a:srgbClr val="333333"/>
                </a:solidFill>
                <a:latin typeface="Arial"/>
              </a:rPr>
              <a:t>Siatka kosztuje 5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200" b="0" strike="noStrike" spc="-1" dirty="0">
                <a:solidFill>
                  <a:srgbClr val="333333"/>
                </a:solidFill>
                <a:latin typeface="Arial"/>
              </a:rPr>
              <a:t>Beton kosztuje 50 zł. Gumolit kosztuje 45 zł.</a:t>
            </a:r>
          </a:p>
        </p:txBody>
      </p:sp>
      <p:sp>
        <p:nvSpPr>
          <p:cNvPr id="55" name="TextShape 4"/>
          <p:cNvSpPr txBox="1"/>
          <p:nvPr/>
        </p:nvSpPr>
        <p:spPr>
          <a:xfrm>
            <a:off x="822600" y="4428000"/>
            <a:ext cx="410796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6" name="TextShape 5"/>
          <p:cNvSpPr txBox="1"/>
          <p:nvPr/>
        </p:nvSpPr>
        <p:spPr>
          <a:xfrm>
            <a:off x="5136480" y="4428000"/>
            <a:ext cx="410796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l-PL" sz="32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/>
          <a:stretch/>
        </p:blipFill>
        <p:spPr>
          <a:xfrm>
            <a:off x="864000" y="4428000"/>
            <a:ext cx="4066560" cy="2091240"/>
          </a:xfrm>
          <a:prstGeom prst="rect">
            <a:avLst/>
          </a:prstGeom>
          <a:ln>
            <a:noFill/>
          </a:ln>
        </p:spPr>
      </p:pic>
      <p:pic>
        <p:nvPicPr>
          <p:cNvPr id="58" name="Obraz 57"/>
          <p:cNvPicPr/>
          <p:nvPr/>
        </p:nvPicPr>
        <p:blipFill>
          <a:blip r:embed="rId3" cstate="print"/>
          <a:stretch/>
        </p:blipFill>
        <p:spPr>
          <a:xfrm>
            <a:off x="5136480" y="4428000"/>
            <a:ext cx="4007520" cy="204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740880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000" b="1" i="1" strike="noStrike" spc="-1" dirty="0" smtClean="0">
              <a:solidFill>
                <a:srgbClr val="99284C"/>
              </a:solidFill>
              <a:latin typeface="Arial"/>
            </a:endParaRPr>
          </a:p>
          <a:p>
            <a:pPr algn="ctr"/>
            <a:r>
              <a:rPr lang="pl-PL" sz="4000" b="1" i="1" strike="noStrike" spc="-1" dirty="0" smtClean="0">
                <a:solidFill>
                  <a:srgbClr val="99284C"/>
                </a:solidFill>
                <a:latin typeface="Arial"/>
              </a:rPr>
              <a:t>Drzwi               	 	wałki </a:t>
            </a:r>
            <a:br>
              <a:rPr lang="pl-PL" sz="4000" b="1" i="1" strike="noStrike" spc="-1" dirty="0" smtClean="0">
                <a:solidFill>
                  <a:srgbClr val="99284C"/>
                </a:solidFill>
                <a:latin typeface="Arial"/>
              </a:rPr>
            </a:br>
            <a:r>
              <a:rPr lang="pl-PL" sz="4000" b="1" i="1" strike="noStrike" spc="-1" dirty="0" smtClean="0">
                <a:solidFill>
                  <a:srgbClr val="99284C"/>
                </a:solidFill>
                <a:latin typeface="Arial"/>
              </a:rPr>
              <a:t>					i pędzle</a:t>
            </a:r>
            <a:r>
              <a:rPr dirty="0" smtClean="0"/>
              <a:t/>
            </a:r>
            <a:br>
              <a:rPr dirty="0" smtClean="0"/>
            </a:br>
            <a:r>
              <a:rPr lang="pl-PL" sz="4000" b="1" i="1" strike="noStrike" spc="-1" dirty="0" smtClean="0">
                <a:solidFill>
                  <a:srgbClr val="99284C"/>
                </a:solidFill>
                <a:latin typeface="Arial"/>
              </a:rPr>
              <a:t>                               </a:t>
            </a:r>
            <a:endParaRPr lang="pl-PL" sz="4000" b="1" i="1" strike="noStrike" spc="-1" dirty="0">
              <a:solidFill>
                <a:srgbClr val="99284C"/>
              </a:solid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822600" y="2137680"/>
            <a:ext cx="410796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>
                <a:solidFill>
                  <a:srgbClr val="333333"/>
                </a:solidFill>
                <a:latin typeface="Arial"/>
              </a:rPr>
              <a:t>Drzwi białe kosztują 99 zł. </a:t>
            </a:r>
          </a:p>
        </p:txBody>
      </p:sp>
      <p:sp>
        <p:nvSpPr>
          <p:cNvPr id="61" name="TextShape 3"/>
          <p:cNvSpPr txBox="1"/>
          <p:nvPr/>
        </p:nvSpPr>
        <p:spPr>
          <a:xfrm>
            <a:off x="5040312" y="2137680"/>
            <a:ext cx="4104456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 algn="just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Wałki i pędzle to narzędzia które są potrzebne do </a:t>
            </a:r>
            <a:r>
              <a:rPr lang="pl-PL" sz="2800" b="0" strike="noStrike" spc="-1" dirty="0" smtClean="0">
                <a:solidFill>
                  <a:srgbClr val="333333"/>
                </a:solidFill>
                <a:latin typeface="Arial"/>
              </a:rPr>
              <a:t>pomalowania pokoju</a:t>
            </a: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. Najkorzystniej jest je kupić w Praktikerze: </a:t>
            </a:r>
            <a:r>
              <a:rPr lang="pl-PL" sz="2800" b="0" strike="noStrike" spc="-1" dirty="0" smtClean="0">
                <a:solidFill>
                  <a:srgbClr val="333333"/>
                </a:solidFill>
                <a:latin typeface="Arial"/>
              </a:rPr>
              <a:t>wałek: 20,99 </a:t>
            </a: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zł pędzel: 3,99 </a:t>
            </a:r>
            <a:r>
              <a:rPr lang="pl-PL" sz="2800" b="0" strike="noStrike" spc="-1" dirty="0" smtClean="0">
                <a:solidFill>
                  <a:srgbClr val="333333"/>
                </a:solidFill>
                <a:latin typeface="Arial"/>
              </a:rPr>
              <a:t>zł,  </a:t>
            </a: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kuweta do </a:t>
            </a:r>
            <a:r>
              <a:rPr lang="pl-PL" sz="2800" spc="-1" dirty="0" smtClean="0">
                <a:solidFill>
                  <a:srgbClr val="333333"/>
                </a:solidFill>
              </a:rPr>
              <a:t>farby</a:t>
            </a: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: 6,99 zł</a:t>
            </a:r>
            <a:r>
              <a:rPr lang="pl-PL" sz="2000" b="0" strike="noStrike" spc="-1" dirty="0" smtClean="0">
                <a:solidFill>
                  <a:srgbClr val="333333"/>
                </a:solidFill>
                <a:latin typeface="Arial"/>
              </a:rPr>
              <a:t>.</a:t>
            </a:r>
            <a:endParaRPr lang="pl-PL" sz="2000" b="0" strike="noStrike" spc="-1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62" name="Obraz 61"/>
          <p:cNvPicPr/>
          <p:nvPr/>
        </p:nvPicPr>
        <p:blipFill>
          <a:blip r:embed="rId2" cstate="print"/>
          <a:stretch/>
        </p:blipFill>
        <p:spPr>
          <a:xfrm>
            <a:off x="1871960" y="3203773"/>
            <a:ext cx="2808312" cy="3528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740880" y="699480"/>
            <a:ext cx="86086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360000"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Informacje o pokoju </a:t>
            </a:r>
          </a:p>
        </p:txBody>
      </p:sp>
      <p:sp>
        <p:nvSpPr>
          <p:cNvPr id="64" name="TextShape 2"/>
          <p:cNvSpPr txBox="1"/>
          <p:nvPr/>
        </p:nvSpPr>
        <p:spPr>
          <a:xfrm>
            <a:off x="930600" y="2101680"/>
            <a:ext cx="8418600" cy="476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>
                <a:solidFill>
                  <a:srgbClr val="333333"/>
                </a:solidFill>
                <a:latin typeface="Arial"/>
              </a:rPr>
              <a:t>Wymiary pokoju: 6m x 5m x 3m.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>
                <a:solidFill>
                  <a:srgbClr val="333333"/>
                </a:solidFill>
                <a:latin typeface="Arial"/>
              </a:rPr>
              <a:t>Wielkość okien: 1,5m x 3m = 4,5m.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>
                <a:solidFill>
                  <a:srgbClr val="333333"/>
                </a:solidFill>
                <a:latin typeface="Arial"/>
              </a:rPr>
              <a:t>Powierzchnia drzwi: 2,1m x 0,9m = 1,89m^2.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>
                <a:solidFill>
                  <a:srgbClr val="333333"/>
                </a:solidFill>
                <a:latin typeface="Arial"/>
              </a:rPr>
              <a:t>Powierzchnia podłogi lub sufitu: 6m x 5m = 30m^2.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>
                <a:solidFill>
                  <a:srgbClr val="333333"/>
                </a:solidFill>
                <a:latin typeface="Arial"/>
              </a:rPr>
              <a:t>Powierzchnia ścian: 2 x 6m x 3m + 2 x 5m x 3m = 36m^2 + 30m^2 = 66m^2.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endParaRPr lang="pl-PL" sz="28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740880" y="699480"/>
            <a:ext cx="860868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360000"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Kosztorys</a:t>
            </a:r>
          </a:p>
        </p:txBody>
      </p:sp>
      <p:sp>
        <p:nvSpPr>
          <p:cNvPr id="66" name="TextShape 2"/>
          <p:cNvSpPr txBox="1"/>
          <p:nvPr/>
        </p:nvSpPr>
        <p:spPr>
          <a:xfrm>
            <a:off x="930600" y="2101680"/>
            <a:ext cx="8418600" cy="476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Malowanie sufitu: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Powierzchnia: </a:t>
            </a:r>
            <a:r>
              <a:rPr lang="pl-PL" sz="2600" b="0" strike="noStrike" spc="-1" dirty="0" smtClean="0">
                <a:solidFill>
                  <a:srgbClr val="333333"/>
                </a:solidFill>
                <a:latin typeface="Arial"/>
              </a:rPr>
              <a:t>30m^2</a:t>
            </a:r>
            <a:endParaRPr lang="pl-PL" sz="26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1 litr farby pokrywa 10m^2 powierzchni, dlatego 30m^2 : 10m^2= 3.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spc="-1" dirty="0">
                <a:solidFill>
                  <a:srgbClr val="333333"/>
                </a:solidFill>
                <a:latin typeface="Arial"/>
              </a:rPr>
              <a:t>D</a:t>
            </a:r>
            <a:r>
              <a:rPr lang="pl-PL" sz="2600" b="0" strike="noStrike" spc="-1" dirty="0" smtClean="0">
                <a:solidFill>
                  <a:srgbClr val="333333"/>
                </a:solidFill>
                <a:latin typeface="Arial"/>
              </a:rPr>
              <a:t>o </a:t>
            </a: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jednokrotnego pomalowania sufitu musimy zużyć 3 litry farby. 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Aby pomalować dwukrotnie potrzebujemy 2 x 3l = 6l.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1 puszka farby: 2,5l.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600" b="0" strike="noStrike" spc="-1" dirty="0">
                <a:solidFill>
                  <a:srgbClr val="333333"/>
                </a:solidFill>
                <a:latin typeface="Arial"/>
              </a:rPr>
              <a:t>Zatem musimy zakupić 3 puszki</a:t>
            </a: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2800" b="0" strike="noStrike" spc="-1" dirty="0">
                <a:solidFill>
                  <a:srgbClr val="333333"/>
                </a:solidFill>
                <a:latin typeface="Arial"/>
              </a:rPr>
              <a:t>Cena: 3 x 27,90 zł = 83,70 zł.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740880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000" b="1" i="1" strike="noStrike" spc="-1">
                <a:solidFill>
                  <a:srgbClr val="99284C"/>
                </a:solidFill>
                <a:latin typeface="Arial"/>
              </a:rPr>
              <a:t>Malowanie ścian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725400" y="2160000"/>
            <a:ext cx="8418600" cy="455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Powierzchnia: 66m^2.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Na ścianie znajdują się okna dlatego: 66m^2 – 4,5m^2 = 61,5m^2.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Malując dwukrotnie: 61,5m^2 x 2 = 123m^2 1l –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20m^2.</a:t>
            </a: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123m^2 : 20m^2 =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6,15 l.</a:t>
            </a: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Aby pomalować </a:t>
            </a:r>
            <a:r>
              <a:rPr lang="pl-PL" sz="3200" spc="-1" dirty="0" smtClean="0">
                <a:solidFill>
                  <a:srgbClr val="333333"/>
                </a:solidFill>
                <a:latin typeface="Arial"/>
              </a:rPr>
              <a:t>61,5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m^2 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powierzchni ściany potrzebujemy 3 puszki farby.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Cena: 3 x 42,81 zł = 128,43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719832" y="539477"/>
            <a:ext cx="8608320" cy="8640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000" b="1" i="1" strike="noStrike" spc="-1" dirty="0">
                <a:solidFill>
                  <a:srgbClr val="99284C"/>
                </a:solidFill>
                <a:latin typeface="Arial"/>
              </a:rPr>
              <a:t>Łączny koszt </a:t>
            </a:r>
            <a:r>
              <a:rPr lang="pl-PL" sz="4000" b="1" i="1" strike="noStrike" spc="-1" dirty="0" smtClean="0">
                <a:solidFill>
                  <a:srgbClr val="99284C"/>
                </a:solidFill>
                <a:latin typeface="Arial"/>
              </a:rPr>
              <a:t>remontu</a:t>
            </a:r>
            <a:endParaRPr lang="pl-PL" sz="4000" b="1" i="1" strike="noStrike" spc="-1" dirty="0">
              <a:solidFill>
                <a:srgbClr val="99284C"/>
              </a:solid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03808" y="1475581"/>
            <a:ext cx="8856984" cy="54726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Malowanie ścian: </a:t>
            </a: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128,43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Malowanie sufitu: 83,70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>
                <a:solidFill>
                  <a:srgbClr val="333333"/>
                </a:solidFill>
                <a:latin typeface="Arial"/>
              </a:rPr>
              <a:t>128,43 zł + 83,70 zł = </a:t>
            </a:r>
            <a:r>
              <a:rPr lang="pl-PL" sz="3200" b="0" strike="noStrike" spc="-1" dirty="0">
                <a:solidFill>
                  <a:srgbClr val="333333"/>
                </a:solidFill>
              </a:rPr>
              <a:t>212,13 zł</a:t>
            </a:r>
            <a:r>
              <a:rPr lang="pl-PL" sz="3200" b="0" strike="noStrike" spc="-1" dirty="0" smtClean="0">
                <a:solidFill>
                  <a:srgbClr val="333333"/>
                </a:solidFill>
              </a:rPr>
              <a:t>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spc="-1" dirty="0" smtClean="0">
                <a:solidFill>
                  <a:srgbClr val="333333"/>
                </a:solidFill>
              </a:rPr>
              <a:t>Narzędzia do malowania: 20,99 </a:t>
            </a:r>
            <a:r>
              <a:rPr lang="pl-PL" sz="3200" spc="-1" dirty="0" smtClean="0">
                <a:solidFill>
                  <a:srgbClr val="333333"/>
                </a:solidFill>
              </a:rPr>
              <a:t>zł + 3,99 zł + 6,99 zł = 31, 97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 smtClean="0">
                <a:solidFill>
                  <a:srgbClr val="333333"/>
                </a:solidFill>
              </a:rPr>
              <a:t>Malowanie</a:t>
            </a:r>
            <a:r>
              <a:rPr lang="pl-PL" sz="3200" spc="-1" dirty="0" smtClean="0">
                <a:solidFill>
                  <a:srgbClr val="333333"/>
                </a:solidFill>
              </a:rPr>
              <a:t>: 212,13 zł + 31, 97 zł = 244,10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spc="-1" dirty="0" smtClean="0">
                <a:solidFill>
                  <a:srgbClr val="333333"/>
                </a:solidFill>
              </a:rPr>
              <a:t>Drzwi: 99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spc="-1" dirty="0" smtClean="0">
                <a:solidFill>
                  <a:srgbClr val="333333"/>
                </a:solidFill>
              </a:rPr>
              <a:t>Podłoga  betonowa: 50 zł + 50zł + 20 zł + </a:t>
            </a:r>
            <a:r>
              <a:rPr lang="pl-PL" sz="3200" spc="-1" smtClean="0">
                <a:solidFill>
                  <a:srgbClr val="333333"/>
                </a:solidFill>
              </a:rPr>
              <a:t/>
            </a:r>
            <a:br>
              <a:rPr lang="pl-PL" sz="3200" spc="-1" smtClean="0">
                <a:solidFill>
                  <a:srgbClr val="333333"/>
                </a:solidFill>
              </a:rPr>
            </a:br>
            <a:r>
              <a:rPr lang="pl-PL" sz="3200" spc="-1" smtClean="0">
                <a:solidFill>
                  <a:srgbClr val="333333"/>
                </a:solidFill>
              </a:rPr>
              <a:t>+ 5 </a:t>
            </a:r>
            <a:r>
              <a:rPr lang="pl-PL" sz="3200" spc="-1" dirty="0" smtClean="0">
                <a:solidFill>
                  <a:srgbClr val="333333"/>
                </a:solidFill>
              </a:rPr>
              <a:t>zł + 50 zł + 45 zł = 220 zł.</a:t>
            </a:r>
          </a:p>
          <a:p>
            <a:pPr marL="504000" indent="-432000">
              <a:buClr>
                <a:srgbClr val="99284C"/>
              </a:buClr>
              <a:buSzPct val="75000"/>
              <a:buFont typeface="Wingdings" charset="2"/>
              <a:buChar char=""/>
            </a:pP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Łączny koszt remontu: 244,10 zł + 99 zł +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</a:b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+ 220 </a:t>
            </a:r>
            <a:r>
              <a:rPr lang="pl-PL" sz="3200" b="0" strike="noStrike" spc="-1" dirty="0" smtClean="0">
                <a:solidFill>
                  <a:srgbClr val="333333"/>
                </a:solidFill>
                <a:latin typeface="Arial"/>
              </a:rPr>
              <a:t>zł = 563,10 zł.</a:t>
            </a: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  <a:p>
            <a:pPr marL="504000" indent="-432000">
              <a:buClr>
                <a:srgbClr val="99284C"/>
              </a:buClr>
              <a:buSzPct val="75000"/>
            </a:pPr>
            <a:endParaRPr lang="pl-PL" sz="3200" b="0" strike="noStrike" spc="-1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nowego produktu</Template>
  <TotalTime>69</TotalTime>
  <Words>403</Words>
  <Application>Microsoft Office PowerPoint</Application>
  <PresentationFormat>Niestandardowy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nowego produktu</dc:title>
  <dc:subject/>
  <dc:creator/>
  <dc:description>Ogólna prezentacja nowego produktu z uwzględnieniem życzeń klienta</dc:description>
  <cp:lastModifiedBy>Lenovo</cp:lastModifiedBy>
  <cp:revision>14</cp:revision>
  <dcterms:created xsi:type="dcterms:W3CDTF">2020-06-07T10:53:44Z</dcterms:created>
  <dcterms:modified xsi:type="dcterms:W3CDTF">2021-02-03T06:06:52Z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