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3" r:id="rId8"/>
    <p:sldId id="261" r:id="rId9"/>
    <p:sldId id="264" r:id="rId10"/>
    <p:sldId id="262" r:id="rId11"/>
  </p:sldIdLst>
  <p:sldSz cx="10080625" cy="7559675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16" y="-78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1080000"/>
            <a:ext cx="9071640" cy="1728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l-PL" sz="5860" b="0" strike="noStrike" spc="-1">
                <a:solidFill>
                  <a:srgbClr val="FFFFFF"/>
                </a:solidFill>
                <a:latin typeface="Arial"/>
              </a:rPr>
              <a:t>Kliknij, aby edytować format tekstu tytułu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3168000"/>
            <a:ext cx="9071640" cy="3672000"/>
          </a:xfrm>
          <a:prstGeom prst="rect">
            <a:avLst/>
          </a:prstGeom>
        </p:spPr>
        <p:txBody>
          <a:bodyPr lIns="0" tIns="0" rIns="0" bIns="0">
            <a:normAutofit fontScale="46000"/>
          </a:bodyPr>
          <a:lstStyle/>
          <a:p>
            <a:pPr marL="432000" indent="-324000">
              <a:spcBef>
                <a:spcPts val="1888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l-PL" sz="4260" b="0" strike="noStrike" spc="-1">
                <a:solidFill>
                  <a:srgbClr val="FFFFFF"/>
                </a:solidFill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511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pl-PL" sz="4260" b="0" strike="noStrike" spc="-1">
                <a:solidFill>
                  <a:srgbClr val="FFFFFF"/>
                </a:solidFill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l-PL" sz="4260" b="0" strike="noStrike" spc="-1">
                <a:solidFill>
                  <a:srgbClr val="FFFFFF"/>
                </a:solidFill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75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pl-PL" sz="4260" b="0" strike="noStrike" spc="-1">
                <a:solidFill>
                  <a:srgbClr val="FFFFFF"/>
                </a:solidFill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37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l-PL" sz="4260" b="0" strike="noStrike" spc="-1">
                <a:solidFill>
                  <a:srgbClr val="FFFFFF"/>
                </a:solidFill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37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l-PL" sz="4260" b="0" strike="noStrike" spc="-1">
                <a:solidFill>
                  <a:srgbClr val="FFFFFF"/>
                </a:solidFill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37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l-PL" sz="4260" b="0" strike="noStrike" spc="-1">
                <a:solidFill>
                  <a:srgbClr val="FFFFFF"/>
                </a:solidFill>
                <a:latin typeface="Arial"/>
              </a:rPr>
              <a:t>Siódmy poziom konspektu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6800"/>
            <a:ext cx="2348280" cy="520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pl-PL" sz="1400" b="0" strike="noStrike" spc="-1">
                <a:solidFill>
                  <a:srgbClr val="FFFFFF"/>
                </a:solidFill>
                <a:latin typeface="Arial"/>
              </a:rPr>
              <a:t>&lt;data/godzina&gt;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0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pl-PL" sz="1400" b="0" strike="noStrike" spc="-1">
                <a:solidFill>
                  <a:srgbClr val="FFFFFF"/>
                </a:solidFill>
                <a:latin typeface="Arial"/>
              </a:rPr>
              <a:t>&lt;stopka&gt;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6800"/>
            <a:ext cx="2348280" cy="520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0A5262E1-E713-4757-895B-9C1F406E5C24}" type="slidenum">
              <a:rPr lang="pl-PL" sz="1400" b="0" strike="noStrike" spc="-1">
                <a:solidFill>
                  <a:srgbClr val="FFFFFF"/>
                </a:solidFill>
                <a:latin typeface="Arial"/>
              </a:rPr>
              <a:pPr algn="r"/>
              <a:t>‹#›</a:t>
            </a:fld>
            <a:endParaRPr lang="pl-PL" sz="1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l-PL" sz="44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Siódmy poziom konspektu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pl-PL" sz="1400" b="0" strike="noStrike" spc="-1">
                <a:latin typeface="Arial"/>
              </a:rPr>
              <a:t>&lt;data/godzina&gt;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pl-PL" sz="1400" b="0" strike="noStrike" spc="-1">
                <a:latin typeface="Arial"/>
              </a:rPr>
              <a:t>&lt;stopka&gt;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7C0E7BB8-313E-4A8D-8592-00BF19A664F9}" type="slidenum">
              <a:rPr lang="pl-PL" sz="1400" b="0" strike="noStrike" spc="-1">
                <a:latin typeface="Arial"/>
              </a:rPr>
              <a:pPr algn="r"/>
              <a:t>‹#›</a:t>
            </a:fld>
            <a:endParaRPr lang="pl-PL" sz="14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504000" y="1080000"/>
            <a:ext cx="9071640" cy="172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l-PL" sz="586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504000" y="2016000"/>
            <a:ext cx="9071640" cy="367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pl-PL" sz="6600" b="0" strike="noStrike" spc="-1" dirty="0" smtClean="0">
                <a:solidFill>
                  <a:srgbClr val="FFFF00"/>
                </a:solidFill>
                <a:latin typeface="Arial"/>
              </a:rPr>
              <a:t>ZAKUPY</a:t>
            </a:r>
            <a:endParaRPr lang="pl-PL" sz="6600" b="0" strike="noStrike" spc="-1" dirty="0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6148" name="Picture 4" descr="Zakupy, korona, biznes, warzyw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4128" y="0"/>
            <a:ext cx="5112568" cy="2946227"/>
          </a:xfrm>
          <a:prstGeom prst="rect">
            <a:avLst/>
          </a:prstGeom>
          <a:noFill/>
        </p:spPr>
      </p:pic>
      <p:pic>
        <p:nvPicPr>
          <p:cNvPr id="6150" name="Picture 6" descr="Kobieta, Zakupy, Chodzić Po Sklepac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896" y="4513573"/>
            <a:ext cx="4560193" cy="304610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215776" y="2267669"/>
            <a:ext cx="9360545" cy="187220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just"/>
            <a:r>
              <a:rPr lang="pl-PL" sz="2800" b="0" strike="noStrike" spc="-1" dirty="0">
                <a:latin typeface="Arial"/>
              </a:rPr>
              <a:t>Słowo promocja pochodzi z języka łacińskiego. </a:t>
            </a:r>
            <a:r>
              <a:rPr lang="pl-PL" sz="2800" b="0" strike="noStrike" spc="-1" dirty="0" err="1">
                <a:latin typeface="Arial"/>
              </a:rPr>
              <a:t>Promotio</a:t>
            </a:r>
            <a:r>
              <a:rPr lang="pl-PL" sz="2800" b="0" strike="noStrike" spc="-1" dirty="0">
                <a:latin typeface="Arial"/>
              </a:rPr>
              <a:t>, </a:t>
            </a:r>
            <a:r>
              <a:rPr lang="pl-PL" sz="2800" b="0" strike="noStrike" spc="-1" dirty="0" err="1">
                <a:latin typeface="Arial"/>
              </a:rPr>
              <a:t>promovere</a:t>
            </a:r>
            <a:r>
              <a:rPr lang="pl-PL" sz="2800" b="0" strike="noStrike" spc="-1" dirty="0">
                <a:latin typeface="Arial"/>
              </a:rPr>
              <a:t> w ogólnym tłumaczeniu oznaczają szerzenie lub pobudzanie. W literaturze termin ten posiada wiele odpowiedników, zaliczamy do nich oddziaływanie na rynek, komunikację marketingową czy aktywizację sprzedaży.</a:t>
            </a:r>
          </a:p>
          <a:p>
            <a:pPr algn="just"/>
            <a:endParaRPr lang="pl-PL" sz="2800" b="0" strike="noStrike" spc="-1" dirty="0">
              <a:latin typeface="Arial"/>
            </a:endParaRPr>
          </a:p>
        </p:txBody>
      </p:sp>
      <p:sp>
        <p:nvSpPr>
          <p:cNvPr id="3" name="TextShape 1"/>
          <p:cNvSpPr txBox="1"/>
          <p:nvPr/>
        </p:nvSpPr>
        <p:spPr>
          <a:xfrm>
            <a:off x="503808" y="323453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pl-PL" sz="4400" b="0" strike="noStrike" spc="-1" dirty="0">
                <a:solidFill>
                  <a:schemeClr val="bg1"/>
                </a:solidFill>
                <a:latin typeface="Arial"/>
              </a:rPr>
              <a:t>Zakupy - promocje</a:t>
            </a:r>
          </a:p>
        </p:txBody>
      </p:sp>
      <p:pic>
        <p:nvPicPr>
          <p:cNvPr id="4" name="Picture 2" descr="Kobieta, Dziewczyna, Procent, Cen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960" y="4897238"/>
            <a:ext cx="3766564" cy="266243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647824" y="395461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pl-PL" sz="4400" b="0" strike="noStrike" spc="-1" dirty="0">
                <a:solidFill>
                  <a:srgbClr val="FFC000"/>
                </a:solidFill>
                <a:latin typeface="Arial"/>
              </a:rPr>
              <a:t>Zakupy - promocje</a:t>
            </a:r>
          </a:p>
        </p:txBody>
      </p:sp>
      <p:sp>
        <p:nvSpPr>
          <p:cNvPr id="8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73500" lnSpcReduction="20000"/>
          </a:bodyPr>
          <a:lstStyle/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pitchFamily="2" charset="2"/>
              <a:buChar char="ü"/>
            </a:pPr>
            <a:r>
              <a:rPr lang="pl-PL" sz="3200" b="0" strike="noStrike" spc="-1" dirty="0">
                <a:latin typeface="Arial"/>
              </a:rPr>
              <a:t>Promocja – oddziaływanie na odbiorców produktów danej firmy, polegające na przekazaniu im informacji, które mają </a:t>
            </a:r>
            <a:r>
              <a:rPr lang="pl-PL" sz="3200" b="0" strike="noStrike" spc="-1" dirty="0" smtClean="0">
                <a:latin typeface="Arial"/>
              </a:rPr>
              <a:t/>
            </a:r>
            <a:br>
              <a:rPr lang="pl-PL" sz="3200" b="0" strike="noStrike" spc="-1" dirty="0" smtClean="0">
                <a:latin typeface="Arial"/>
              </a:rPr>
            </a:br>
            <a:r>
              <a:rPr lang="pl-PL" sz="3200" b="0" strike="noStrike" spc="-1" dirty="0" smtClean="0">
                <a:latin typeface="Arial"/>
              </a:rPr>
              <a:t>w </a:t>
            </a:r>
            <a:r>
              <a:rPr lang="pl-PL" sz="3200" b="0" strike="noStrike" spc="-1" dirty="0">
                <a:latin typeface="Arial"/>
              </a:rPr>
              <a:t>odpowiednim stopniu zwiększyć wiedzę na temat produktów lub usług oraz samej firmy w celu stworzenia dla nich preferencji na </a:t>
            </a:r>
            <a:r>
              <a:rPr lang="pl-PL" sz="3200" b="0" strike="noStrike" spc="-1" dirty="0" smtClean="0">
                <a:latin typeface="Arial"/>
              </a:rPr>
              <a:t>rynku.</a:t>
            </a:r>
            <a:endParaRPr lang="pl-PL" sz="3200" spc="-1" dirty="0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pl-PL" sz="3200" b="0" strike="noStrike" spc="-1" dirty="0" smtClean="0">
                <a:latin typeface="Arial"/>
              </a:rPr>
              <a:t>Promocja </a:t>
            </a:r>
            <a:r>
              <a:rPr lang="pl-PL" sz="3200" b="0" strike="noStrike" spc="-1" dirty="0">
                <a:latin typeface="Arial"/>
              </a:rPr>
              <a:t>jest elementem komunikacji </a:t>
            </a:r>
            <a:r>
              <a:rPr lang="pl-PL" sz="3200" b="0" strike="noStrike" spc="-1" dirty="0" smtClean="0">
                <a:latin typeface="Arial"/>
              </a:rPr>
              <a:t>marketingowej.</a:t>
            </a: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pl-PL" sz="3200" b="0" strike="noStrike" spc="-1" dirty="0" smtClean="0">
                <a:latin typeface="Arial"/>
              </a:rPr>
              <a:t>Instrumentami </a:t>
            </a:r>
            <a:r>
              <a:rPr lang="pl-PL" sz="3200" b="0" strike="noStrike" spc="-1" dirty="0">
                <a:latin typeface="Arial"/>
              </a:rPr>
              <a:t>promocji w mieszance marketingowej (4P) są:</a:t>
            </a: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 dirty="0">
                <a:latin typeface="Arial"/>
              </a:rPr>
              <a:t>promocja sprzedaży (aktywizacja sprzedaży),</a:t>
            </a: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 dirty="0">
                <a:latin typeface="Arial"/>
              </a:rPr>
              <a:t>reklama,</a:t>
            </a: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 dirty="0">
                <a:latin typeface="Arial"/>
              </a:rPr>
              <a:t>sprzedaż osobista,</a:t>
            </a: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 dirty="0">
                <a:latin typeface="Arial"/>
              </a:rPr>
              <a:t>public </a:t>
            </a:r>
            <a:r>
              <a:rPr lang="pl-PL" sz="3200" b="0" strike="noStrike" spc="-1" dirty="0" err="1">
                <a:latin typeface="Arial"/>
              </a:rPr>
              <a:t>relations</a:t>
            </a:r>
            <a:r>
              <a:rPr lang="pl-PL" sz="3200" b="0" strike="noStrike" spc="-1" dirty="0">
                <a:latin typeface="Arial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pl-PL" sz="4400" b="0" strike="noStrike" spc="-1" dirty="0">
                <a:solidFill>
                  <a:srgbClr val="00B0F0"/>
                </a:solidFill>
                <a:latin typeface="Arial"/>
              </a:rPr>
              <a:t>Cele i funkcje promocji</a:t>
            </a:r>
          </a:p>
        </p:txBody>
      </p:sp>
      <p:sp>
        <p:nvSpPr>
          <p:cNvPr id="88" name="TextShape 2"/>
          <p:cNvSpPr txBox="1"/>
          <p:nvPr/>
        </p:nvSpPr>
        <p:spPr>
          <a:xfrm>
            <a:off x="648000" y="1655999"/>
            <a:ext cx="8406000" cy="378002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just"/>
            <a:r>
              <a:rPr lang="pl-PL" sz="2400" b="0" strike="noStrike" spc="-1" dirty="0">
                <a:latin typeface="Arial"/>
              </a:rPr>
              <a:t>Cele i funkcje promocji</a:t>
            </a:r>
          </a:p>
          <a:p>
            <a:pPr algn="just"/>
            <a:r>
              <a:rPr lang="pl-PL" sz="2400" b="0" strike="noStrike" spc="-1" dirty="0">
                <a:latin typeface="Arial"/>
              </a:rPr>
              <a:t>Po sprecyzowaniu do kogo kierowana jest oferta promocyjna należy ustalić co jest celem promocji. Pozornie jest to pytanie oczywiste, jednak w ramach funkcji marketingu należy je wyodrębnić w odniesieniu do następujących elementów: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400" b="0" strike="noStrike" spc="-1" dirty="0" smtClean="0">
                <a:latin typeface="Arial"/>
              </a:rPr>
              <a:t> kształtowanie </a:t>
            </a:r>
            <a:r>
              <a:rPr lang="pl-PL" sz="2400" b="0" strike="noStrike" spc="-1" dirty="0">
                <a:latin typeface="Arial"/>
              </a:rPr>
              <a:t>produktu i asortymentu,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400" b="0" strike="noStrike" spc="-1" dirty="0" smtClean="0">
                <a:latin typeface="Arial"/>
              </a:rPr>
              <a:t> ustalanie </a:t>
            </a:r>
            <a:r>
              <a:rPr lang="pl-PL" sz="2400" b="0" strike="noStrike" spc="-1" dirty="0">
                <a:latin typeface="Arial"/>
              </a:rPr>
              <a:t>ceny,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400" b="0" strike="noStrike" spc="-1" dirty="0" smtClean="0">
                <a:latin typeface="Arial"/>
              </a:rPr>
              <a:t> stworzenie </a:t>
            </a:r>
            <a:r>
              <a:rPr lang="pl-PL" sz="2400" b="0" strike="noStrike" spc="-1" dirty="0">
                <a:latin typeface="Arial"/>
              </a:rPr>
              <a:t>optymalnych kanałów dystrybucji, które będą stanowiły naczelne źródło dotarcia do nabywcy.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pl-PL" sz="4400" b="0" strike="noStrike" spc="-1" dirty="0">
                <a:latin typeface="Arial"/>
              </a:rPr>
              <a:t>Strategia promocji</a:t>
            </a:r>
          </a:p>
        </p:txBody>
      </p:sp>
      <p:sp>
        <p:nvSpPr>
          <p:cNvPr id="90" name="TextShape 2"/>
          <p:cNvSpPr txBox="1"/>
          <p:nvPr/>
        </p:nvSpPr>
        <p:spPr>
          <a:xfrm>
            <a:off x="504000" y="1619597"/>
            <a:ext cx="9071640" cy="453388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pl-PL" sz="3200" b="0" strike="noStrike" spc="-1" dirty="0" smtClean="0">
                <a:latin typeface="Arial"/>
              </a:rPr>
              <a:t>Przy </a:t>
            </a:r>
            <a:r>
              <a:rPr lang="pl-PL" sz="3200" b="0" strike="noStrike" spc="-1" dirty="0">
                <a:latin typeface="Arial"/>
              </a:rPr>
              <a:t>tworzeniu strategii </a:t>
            </a:r>
            <a:r>
              <a:rPr lang="pl-PL" sz="3200" b="0" strike="noStrike" spc="-1" dirty="0" smtClean="0">
                <a:latin typeface="Arial"/>
              </a:rPr>
              <a:t>promocji 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pl-PL" sz="3200" b="0" strike="noStrike" spc="-1" dirty="0" smtClean="0">
                <a:latin typeface="Arial"/>
              </a:rPr>
              <a:t>przedsiębiorstwo </a:t>
            </a:r>
            <a:r>
              <a:rPr lang="pl-PL" sz="3200" b="0" strike="noStrike" spc="-1" dirty="0">
                <a:latin typeface="Arial"/>
              </a:rPr>
              <a:t>powinno określić:</a:t>
            </a:r>
          </a:p>
          <a:p>
            <a:pPr marL="889200" lvl="1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 dirty="0">
                <a:latin typeface="Arial"/>
              </a:rPr>
              <a:t>do kogo kieruje swoje </a:t>
            </a:r>
            <a:r>
              <a:rPr lang="pl-PL" sz="3200" b="0" strike="noStrike" spc="-1" dirty="0" smtClean="0">
                <a:latin typeface="Arial"/>
              </a:rPr>
              <a:t>produkty,</a:t>
            </a:r>
          </a:p>
          <a:p>
            <a:pPr marL="889200" lvl="1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 dirty="0" smtClean="0">
                <a:latin typeface="Arial"/>
              </a:rPr>
              <a:t>jaki </a:t>
            </a:r>
            <a:r>
              <a:rPr lang="pl-PL" sz="3200" b="0" strike="noStrike" spc="-1" dirty="0">
                <a:latin typeface="Arial"/>
              </a:rPr>
              <a:t>jest cel </a:t>
            </a:r>
            <a:r>
              <a:rPr lang="pl-PL" sz="3200" b="0" strike="noStrike" spc="-1" dirty="0" smtClean="0">
                <a:latin typeface="Arial"/>
              </a:rPr>
              <a:t>promocji,</a:t>
            </a:r>
          </a:p>
          <a:p>
            <a:pPr marL="889200" lvl="1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 dirty="0" smtClean="0">
                <a:latin typeface="Arial"/>
              </a:rPr>
              <a:t>jak </a:t>
            </a:r>
            <a:r>
              <a:rPr lang="pl-PL" sz="3200" b="0" strike="noStrike" spc="-1" dirty="0">
                <a:latin typeface="Arial"/>
              </a:rPr>
              <a:t>będzie ona </a:t>
            </a:r>
            <a:r>
              <a:rPr lang="pl-PL" sz="3200" b="0" strike="noStrike" spc="-1" dirty="0" smtClean="0">
                <a:latin typeface="Arial"/>
              </a:rPr>
              <a:t>realizowana,</a:t>
            </a:r>
          </a:p>
          <a:p>
            <a:pPr marL="889200" lvl="1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 dirty="0" smtClean="0">
                <a:latin typeface="Arial"/>
              </a:rPr>
              <a:t>jakie </a:t>
            </a:r>
            <a:r>
              <a:rPr lang="pl-PL" sz="3200" b="0" strike="noStrike" spc="-1" dirty="0">
                <a:latin typeface="Arial"/>
              </a:rPr>
              <a:t>będą jej koszty.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400" dirty="0" smtClean="0">
                <a:solidFill>
                  <a:srgbClr val="FF0000"/>
                </a:solidFill>
                <a:latin typeface="+mn-lt"/>
              </a:rPr>
              <a:t>Promocje</a:t>
            </a:r>
            <a:endParaRPr lang="pl-PL" sz="4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l-PL" sz="2400" dirty="0" smtClean="0"/>
              <a:t>Promocje to psychologiczny zabieg mający na celu zachęcić potencjalnych klientów do zakupu określonego towaru lub usługi. Uważaj na promocje! Pamiętaj, zawsze kupuj, to co Ci jest potrzebne, a nie co jest w promocji. Czasem takie promocje są dobre, ale rób zakupy rozsądnie.</a:t>
            </a:r>
            <a:endParaRPr lang="pl-PL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575816" y="1475581"/>
            <a:ext cx="8352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pl-PL" dirty="0" smtClean="0"/>
              <a:t>5 kg ziemniaków i 3kg pomidorów</a:t>
            </a:r>
          </a:p>
          <a:p>
            <a:pPr marL="342900" indent="-342900">
              <a:buAutoNum type="alphaLcParenR"/>
            </a:pPr>
            <a:r>
              <a:rPr lang="pl-PL" dirty="0" smtClean="0"/>
              <a:t>0,5 kg sera żółtego i 0,7 kg sera białego</a:t>
            </a:r>
          </a:p>
          <a:p>
            <a:pPr marL="342900" indent="-342900">
              <a:buAutoNum type="alphaLcParenR"/>
            </a:pPr>
            <a:r>
              <a:rPr lang="pl-PL" dirty="0" smtClean="0"/>
              <a:t>24 dag sera żółtego i 1 kg 22 dag pomidorów</a:t>
            </a:r>
            <a:br>
              <a:rPr lang="pl-PL" dirty="0" smtClean="0"/>
            </a:br>
            <a:endParaRPr lang="pl-PL" dirty="0" smtClean="0"/>
          </a:p>
          <a:p>
            <a:pPr marL="342900" indent="-342900"/>
            <a:r>
              <a:rPr lang="pl-PL" dirty="0" smtClean="0"/>
              <a:t>Cennik :</a:t>
            </a:r>
            <a:br>
              <a:rPr lang="pl-PL" dirty="0" smtClean="0"/>
            </a:br>
            <a:r>
              <a:rPr lang="pl-PL" dirty="0" smtClean="0"/>
              <a:t>Ziemniaki – 2 zł</a:t>
            </a:r>
            <a:br>
              <a:rPr lang="pl-PL" dirty="0" smtClean="0"/>
            </a:br>
            <a:r>
              <a:rPr lang="pl-PL" dirty="0" smtClean="0"/>
              <a:t>Pomidory - 4,50 zł</a:t>
            </a:r>
            <a:br>
              <a:rPr lang="pl-PL" dirty="0" smtClean="0"/>
            </a:br>
            <a:r>
              <a:rPr lang="pl-PL" dirty="0" smtClean="0"/>
              <a:t>Ser żółty - 25,50 zł</a:t>
            </a:r>
            <a:br>
              <a:rPr lang="pl-PL" dirty="0" smtClean="0"/>
            </a:br>
            <a:r>
              <a:rPr lang="pl-PL" dirty="0" smtClean="0"/>
              <a:t>Ser biały - 15,20 zł</a:t>
            </a:r>
            <a:endParaRPr lang="pl-PL" b="1" dirty="0"/>
          </a:p>
        </p:txBody>
      </p:sp>
      <p:sp>
        <p:nvSpPr>
          <p:cNvPr id="5" name="Prostokąt 4"/>
          <p:cNvSpPr/>
          <p:nvPr/>
        </p:nvSpPr>
        <p:spPr>
          <a:xfrm>
            <a:off x="431800" y="4427909"/>
            <a:ext cx="532675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a) 5*2+3*4,5 =10+13,5 = 23,5 zł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b) 0,5*25,5+0,7*15,2 = 12,75 + 10,64 = 23,39 zł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c) 0,24*25,5+1,22*2,5= 6,12 + 5,49 zł = 11,61 zł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575816" y="539477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 smtClean="0"/>
              <a:t>Zad. 1. Oblicz ile kosztują zakupy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1800" y="611485"/>
            <a:ext cx="6912768" cy="1240026"/>
          </a:xfrm>
        </p:spPr>
        <p:txBody>
          <a:bodyPr/>
          <a:lstStyle/>
          <a:p>
            <a:r>
              <a:rPr lang="pl-PL" sz="2800" b="1" dirty="0" smtClean="0"/>
              <a:t>Zad. 2. Oblicz nową cenę spodni, która wynosi 200 zł po obniżce o 50 %.</a:t>
            </a:r>
            <a:endParaRPr lang="pl-PL" sz="2800" b="1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/>
          </p:nvPr>
        </p:nvSpPr>
        <p:spPr>
          <a:xfrm>
            <a:off x="503808" y="2195661"/>
            <a:ext cx="9071640" cy="1944216"/>
          </a:xfrm>
        </p:spPr>
        <p:txBody>
          <a:bodyPr>
            <a:normAutofit/>
          </a:bodyPr>
          <a:lstStyle/>
          <a:p>
            <a:r>
              <a:rPr lang="pl-PL" sz="2800" dirty="0"/>
              <a:t>R</a:t>
            </a:r>
            <a:r>
              <a:rPr lang="pl-PL" sz="2800" dirty="0" smtClean="0"/>
              <a:t>ozwiązanie</a:t>
            </a:r>
            <a:r>
              <a:rPr lang="pl-PL" sz="2800" dirty="0" smtClean="0"/>
              <a:t>:</a:t>
            </a:r>
          </a:p>
          <a:p>
            <a:r>
              <a:rPr lang="pl-PL" sz="2800" dirty="0" smtClean="0"/>
              <a:t>50 % z 200 zł to 0,50 * 200 = 100,00 zł – obniżka</a:t>
            </a:r>
          </a:p>
          <a:p>
            <a:r>
              <a:rPr lang="pl-PL" sz="2800" dirty="0" smtClean="0"/>
              <a:t>200 zł – 100 zł = 100 zł – nowa cena spodni</a:t>
            </a:r>
            <a:endParaRPr lang="pl-PL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3808" y="1547589"/>
            <a:ext cx="9071640" cy="1262160"/>
          </a:xfrm>
        </p:spPr>
        <p:txBody>
          <a:bodyPr/>
          <a:lstStyle/>
          <a:p>
            <a:pPr algn="ctr"/>
            <a:r>
              <a:rPr lang="pl-PL" sz="3200" b="1" dirty="0" smtClean="0">
                <a:latin typeface="+mn-lt"/>
              </a:rPr>
              <a:t>DZIĘKUJĘ ZA UWAGĘ</a:t>
            </a:r>
            <a:endParaRPr lang="pl-PL" sz="3200" b="1" dirty="0">
              <a:latin typeface="+mn-lt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/>
          </p:nvPr>
        </p:nvSpPr>
        <p:spPr>
          <a:xfrm>
            <a:off x="431800" y="3059757"/>
            <a:ext cx="9071640" cy="1262160"/>
          </a:xfrm>
        </p:spPr>
        <p:txBody>
          <a:bodyPr/>
          <a:lstStyle/>
          <a:p>
            <a:pPr algn="ctr"/>
            <a:r>
              <a:rPr lang="pl-PL" dirty="0" smtClean="0"/>
              <a:t>Samanta C., klasa I A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309</Words>
  <Application>Microsoft Office PowerPoint</Application>
  <PresentationFormat>Niestandardowy</PresentationFormat>
  <Paragraphs>38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9</vt:i4>
      </vt:variant>
    </vt:vector>
  </HeadingPairs>
  <TitlesOfParts>
    <vt:vector size="11" baseType="lpstr">
      <vt:lpstr>Office Theme</vt:lpstr>
      <vt:lpstr>Office Theme</vt:lpstr>
      <vt:lpstr>Slajd 1</vt:lpstr>
      <vt:lpstr>Slajd 2</vt:lpstr>
      <vt:lpstr>Slajd 3</vt:lpstr>
      <vt:lpstr>Slajd 4</vt:lpstr>
      <vt:lpstr>Slajd 5</vt:lpstr>
      <vt:lpstr>Promocje</vt:lpstr>
      <vt:lpstr>Slajd 7</vt:lpstr>
      <vt:lpstr>Zad. 2. Oblicz nową cenę spodni, która wynosi 200 zł po obniżce o 50 %.</vt:lpstr>
      <vt:lpstr>DZIĘKUJĘ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Blueprint Plans</dc:title>
  <dc:subject/>
  <dc:creator/>
  <dc:description/>
  <cp:lastModifiedBy>Lenovo</cp:lastModifiedBy>
  <cp:revision>9</cp:revision>
  <dcterms:created xsi:type="dcterms:W3CDTF">2021-06-01T15:26:17Z</dcterms:created>
  <dcterms:modified xsi:type="dcterms:W3CDTF">2021-06-20T22:29:33Z</dcterms:modified>
  <dc:language>pl-PL</dc:language>
</cp:coreProperties>
</file>