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notesMasterIdLst>
    <p:notesMasterId r:id="rId28"/>
  </p:notesMasterIdLst>
  <p:sldIdLst>
    <p:sldId id="256" r:id="rId2"/>
    <p:sldId id="257" r:id="rId3"/>
    <p:sldId id="272" r:id="rId4"/>
    <p:sldId id="273" r:id="rId5"/>
    <p:sldId id="274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70" r:id="rId25"/>
    <p:sldId id="267" r:id="rId26"/>
    <p:sldId id="289" r:id="rId27"/>
  </p:sldIdLst>
  <p:sldSz cx="9144000" cy="5143500" type="screen16x9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9" autoAdjust="0"/>
    <p:restoredTop sz="86380" autoAdjust="0"/>
  </p:normalViewPr>
  <p:slideViewPr>
    <p:cSldViewPr>
      <p:cViewPr varScale="1">
        <p:scale>
          <a:sx n="84" d="100"/>
          <a:sy n="84" d="100"/>
        </p:scale>
        <p:origin x="-732" y="-5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246" y="259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550D4-6313-47A0-A497-C2957FD9CD1D}" type="datetimeFigureOut">
              <a:rPr lang="pl-PL" smtClean="0"/>
              <a:pPr/>
              <a:t>2021-10-17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639693-C2C7-4D59-9123-50B3170F603B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39693-C2C7-4D59-9123-50B3170F603B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39693-C2C7-4D59-9123-50B3170F603B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39693-C2C7-4D59-9123-50B3170F603B}" type="slidenum">
              <a:rPr lang="pl-PL" smtClean="0"/>
              <a:pPr/>
              <a:t>10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39693-C2C7-4D59-9123-50B3170F603B}" type="slidenum">
              <a:rPr lang="pl-PL" smtClean="0"/>
              <a:pPr/>
              <a:t>16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ctrTitle"/>
          </p:nvPr>
        </p:nvSpPr>
        <p:spPr>
          <a:xfrm>
            <a:off x="1432560" y="269923"/>
            <a:ext cx="7406640" cy="1104138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2" name="Podtytuł 21"/>
          <p:cNvSpPr>
            <a:spLocks noGrp="1"/>
          </p:cNvSpPr>
          <p:nvPr>
            <p:ph type="subTitle" idx="1"/>
          </p:nvPr>
        </p:nvSpPr>
        <p:spPr>
          <a:xfrm>
            <a:off x="1432560" y="1387548"/>
            <a:ext cx="7406640" cy="131445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183FF7-2251-4044-8231-09081DF57741}" type="datetimeFigureOut">
              <a:rPr lang="pl-PL" smtClean="0"/>
              <a:pPr/>
              <a:t>2021-10-17</a:t>
            </a:fld>
            <a:endParaRPr lang="pl-PL"/>
          </a:p>
        </p:txBody>
      </p:sp>
      <p:sp>
        <p:nvSpPr>
          <p:cNvPr id="20" name="Symbol zastępczy stopki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A21B90-B2B0-43EC-A309-937D495E410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921433" y="1060352"/>
            <a:ext cx="210312" cy="15773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008762"/>
            <a:ext cx="64008" cy="48006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183FF7-2251-4044-8231-09081DF57741}" type="datetimeFigureOut">
              <a:rPr lang="pl-PL" smtClean="0"/>
              <a:pPr/>
              <a:t>2021-10-17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A21B90-B2B0-43EC-A309-937D495E410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205980"/>
            <a:ext cx="1828800" cy="4388644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43000" y="205980"/>
            <a:ext cx="5562600" cy="438864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183FF7-2251-4044-8231-09081DF57741}" type="datetimeFigureOut">
              <a:rPr lang="pl-PL" smtClean="0"/>
              <a:pPr/>
              <a:t>2021-10-17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A21B90-B2B0-43EC-A309-937D495E410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183FF7-2251-4044-8231-09081DF57741}" type="datetimeFigureOut">
              <a:rPr lang="pl-PL" smtClean="0"/>
              <a:pPr/>
              <a:t>2021-10-17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A21B90-B2B0-43EC-A309-937D495E410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2282890" y="-41"/>
            <a:ext cx="6858000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78392" y="1950244"/>
            <a:ext cx="6400800" cy="17145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78392" y="800100"/>
            <a:ext cx="6400800" cy="1132284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183FF7-2251-4044-8231-09081DF57741}" type="datetimeFigureOut">
              <a:rPr lang="pl-PL" smtClean="0"/>
              <a:pPr/>
              <a:t>2021-10-17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A21B90-B2B0-43EC-A309-937D495E410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2286000" y="0"/>
            <a:ext cx="76200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110992"/>
            <a:ext cx="210312" cy="15773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059403"/>
            <a:ext cx="64008" cy="48006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05740"/>
            <a:ext cx="7498080" cy="85725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5608" y="1143000"/>
            <a:ext cx="3657600" cy="34975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76088" y="1143000"/>
            <a:ext cx="3657600" cy="34975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183FF7-2251-4044-8231-09081DF57741}" type="datetimeFigureOut">
              <a:rPr lang="pl-PL" smtClean="0"/>
              <a:pPr/>
              <a:t>2021-10-17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A21B90-B2B0-43EC-A309-937D495E410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870252"/>
            <a:ext cx="8229600" cy="85725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246209"/>
            <a:ext cx="4023360" cy="48006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63440" y="246209"/>
            <a:ext cx="4023360" cy="48006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727002"/>
            <a:ext cx="4023360" cy="30861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63440" y="727002"/>
            <a:ext cx="4023360" cy="30861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183FF7-2251-4044-8231-09081DF57741}" type="datetimeFigureOut">
              <a:rPr lang="pl-PL" smtClean="0"/>
              <a:pPr/>
              <a:t>2021-10-17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A21B90-B2B0-43EC-A309-937D495E410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05740"/>
            <a:ext cx="7498080" cy="857250"/>
          </a:xfrm>
        </p:spPr>
        <p:txBody>
          <a:bodyPr anchor="ctr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183FF7-2251-4044-8231-09081DF57741}" type="datetimeFigureOut">
              <a:rPr lang="pl-PL" smtClean="0"/>
              <a:pPr/>
              <a:t>2021-10-17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A21B90-B2B0-43EC-A309-937D495E410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014984" y="0"/>
            <a:ext cx="8129016" cy="51435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183FF7-2251-4044-8231-09081DF57741}" type="datetimeFigureOut">
              <a:rPr lang="pl-PL" smtClean="0"/>
              <a:pPr/>
              <a:t>2021-10-17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A21B90-B2B0-43EC-A309-937D495E410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5"/>
          <p:cNvSpPr/>
          <p:nvPr/>
        </p:nvSpPr>
        <p:spPr bwMode="invGray">
          <a:xfrm>
            <a:off x="1014984" y="-41"/>
            <a:ext cx="73152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62583"/>
            <a:ext cx="3810000" cy="871538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055223"/>
            <a:ext cx="3810000" cy="523875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153400" cy="299442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183FF7-2251-4044-8231-09081DF57741}" type="datetimeFigureOut">
              <a:rPr lang="pl-PL" smtClean="0"/>
              <a:pPr/>
              <a:t>2021-10-17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A21B90-B2B0-43EC-A309-937D495E410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6896" y="800100"/>
            <a:ext cx="2743200" cy="14859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183FF7-2251-4044-8231-09081DF57741}" type="datetimeFigureOut">
              <a:rPr lang="pl-PL" smtClean="0"/>
              <a:pPr/>
              <a:t>2021-10-17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A21B90-B2B0-43EC-A309-937D495E410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762000" y="800100"/>
            <a:ext cx="4572000" cy="3429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838200" y="857253"/>
            <a:ext cx="4419600" cy="2635898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9" name="Schemat blokowy: proces 8"/>
          <p:cNvSpPr/>
          <p:nvPr/>
        </p:nvSpPr>
        <p:spPr>
          <a:xfrm rot="19468671">
            <a:off x="396725" y="715756"/>
            <a:ext cx="685800" cy="15323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Schemat blokowy: proces 9"/>
          <p:cNvSpPr/>
          <p:nvPr/>
        </p:nvSpPr>
        <p:spPr>
          <a:xfrm rot="2103354" flipH="1">
            <a:off x="5003667" y="702589"/>
            <a:ext cx="649224" cy="15323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8200" y="3600450"/>
            <a:ext cx="4419600" cy="5715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ycinek koła 6"/>
          <p:cNvSpPr/>
          <p:nvPr/>
        </p:nvSpPr>
        <p:spPr>
          <a:xfrm>
            <a:off x="-815927" y="-611941"/>
            <a:ext cx="1638887" cy="1229165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7" y="15827"/>
            <a:ext cx="1702191" cy="1276643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ierścień 10"/>
          <p:cNvSpPr/>
          <p:nvPr/>
        </p:nvSpPr>
        <p:spPr>
          <a:xfrm rot="2315675">
            <a:off x="182882" y="791308"/>
            <a:ext cx="1125717" cy="826968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1012874" y="-41"/>
            <a:ext cx="8131127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1435608" y="205979"/>
            <a:ext cx="7498080" cy="85725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1435608" y="1085850"/>
            <a:ext cx="7498080" cy="360045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3581400" y="4729162"/>
            <a:ext cx="2133600" cy="357188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B183FF7-2251-4044-8231-09081DF57741}" type="datetimeFigureOut">
              <a:rPr lang="pl-PL" smtClean="0"/>
              <a:pPr/>
              <a:t>2021-10-17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5715000" y="4729162"/>
            <a:ext cx="2895600" cy="357188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613648" y="4729162"/>
            <a:ext cx="457200" cy="357188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5A21B90-B2B0-43EC-A309-937D495E410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5" name="Prostokąt 14"/>
          <p:cNvSpPr/>
          <p:nvPr/>
        </p:nvSpPr>
        <p:spPr bwMode="invGray">
          <a:xfrm>
            <a:off x="1014984" y="-41"/>
            <a:ext cx="73152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15.jpeg"/><Relationship Id="rId4" Type="http://schemas.openxmlformats.org/officeDocument/2006/relationships/image" Target="../media/image14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75656" y="2571750"/>
            <a:ext cx="7406640" cy="1104138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solidFill>
                  <a:srgbClr val="0070C0"/>
                </a:solidFill>
                <a:effectLst/>
              </a:rPr>
              <a:t>Dzień Bezpiecznego Komputera</a:t>
            </a:r>
            <a:endParaRPr lang="pl-PL" b="1" dirty="0">
              <a:solidFill>
                <a:srgbClr val="0070C0"/>
              </a:solidFill>
              <a:effectLst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75656" y="1419622"/>
            <a:ext cx="7406640" cy="1314450"/>
          </a:xfrm>
        </p:spPr>
        <p:txBody>
          <a:bodyPr>
            <a:normAutofit/>
          </a:bodyPr>
          <a:lstStyle/>
          <a:p>
            <a:pPr algn="ctr"/>
            <a:r>
              <a:rPr lang="pl-PL" sz="4400" b="1" dirty="0" smtClean="0">
                <a:solidFill>
                  <a:srgbClr val="0070C0"/>
                </a:solidFill>
              </a:rPr>
              <a:t>12 października</a:t>
            </a:r>
            <a:endParaRPr lang="pl-PL" sz="4400" b="1" dirty="0">
              <a:solidFill>
                <a:srgbClr val="0070C0"/>
              </a:solidFill>
            </a:endParaRPr>
          </a:p>
        </p:txBody>
      </p:sp>
      <p:pic>
        <p:nvPicPr>
          <p:cNvPr id="4" name="Obraz 3" descr="Obraz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71571" y="2"/>
            <a:ext cx="1272433" cy="12740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82549" y="2"/>
            <a:ext cx="861455" cy="862571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1115616" y="1203599"/>
            <a:ext cx="47525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 smtClean="0"/>
          </a:p>
          <a:p>
            <a:r>
              <a:rPr lang="pl-PL" dirty="0" smtClean="0"/>
              <a:t>Wirus to program, który został wgrany bez wiedzy użytkownika i może mieć kilka celów: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/>
              <a:t>uszkodzenie sprzętu,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/>
              <a:t>wymuszanie otwierania stron,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/>
              <a:t>powielanie się (tworzenie kopii wirusa),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/>
              <a:t>używanie sprzętu do nielegalnych działań.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</p:txBody>
      </p:sp>
      <p:sp>
        <p:nvSpPr>
          <p:cNvPr id="10" name="Prostokąt 9"/>
          <p:cNvSpPr/>
          <p:nvPr/>
        </p:nvSpPr>
        <p:spPr>
          <a:xfrm>
            <a:off x="1187624" y="0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Wirusy </a:t>
            </a:r>
            <a:endParaRPr lang="pl-PL" sz="36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8434" name="Picture 2" descr="Wirus, Komputer, Ostrzeżeni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2139702"/>
            <a:ext cx="3672408" cy="2448273"/>
          </a:xfrm>
          <a:prstGeom prst="rect">
            <a:avLst/>
          </a:prstGeom>
          <a:noFill/>
        </p:spPr>
      </p:pic>
      <p:sp>
        <p:nvSpPr>
          <p:cNvPr id="7" name="Prostokąt 6"/>
          <p:cNvSpPr/>
          <p:nvPr/>
        </p:nvSpPr>
        <p:spPr>
          <a:xfrm>
            <a:off x="1475656" y="3795886"/>
            <a:ext cx="3384376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dirty="0" smtClean="0"/>
              <a:t>Najsłynniejszy wirus, </a:t>
            </a:r>
            <a:r>
              <a:rPr lang="pl-PL" dirty="0" err="1" smtClean="0"/>
              <a:t>MyDoom</a:t>
            </a:r>
            <a:r>
              <a:rPr lang="pl-PL" dirty="0" smtClean="0"/>
              <a:t>,</a:t>
            </a:r>
          </a:p>
          <a:p>
            <a:r>
              <a:rPr lang="pl-PL" dirty="0" smtClean="0"/>
              <a:t>spowodował straty na wysokość</a:t>
            </a:r>
          </a:p>
          <a:p>
            <a:r>
              <a:rPr lang="pl-PL" dirty="0" smtClean="0"/>
              <a:t>38.5 miliarda dolarów!</a:t>
            </a:r>
            <a:endParaRPr lang="pl-PL" dirty="0"/>
          </a:p>
        </p:txBody>
      </p:sp>
      <p:pic>
        <p:nvPicPr>
          <p:cNvPr id="18436" name="Picture 4" descr="Zalążek, Bacillus, Zły, Walka, Przeciwk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0"/>
            <a:ext cx="1435271" cy="1096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Obraz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82549" y="2"/>
            <a:ext cx="861455" cy="862571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1259632" y="1275606"/>
            <a:ext cx="7632848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dirty="0" smtClean="0"/>
              <a:t>Robaki komputerowe to mniej groźna odmiana wirusa - ich jedynym zadaniem jest tworzenie kopii na jak największej liczbie urządzeń. Nie oznacza to, że nie są szkodliwe! Działający w tle </a:t>
            </a:r>
            <a:r>
              <a:rPr lang="pl-PL" dirty="0" err="1" smtClean="0"/>
              <a:t>worm</a:t>
            </a:r>
            <a:r>
              <a:rPr lang="pl-PL" dirty="0" smtClean="0"/>
              <a:t>, mimo bycia niewidocznym dla użytkownika, spowalnia sprzęt.</a:t>
            </a:r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1691680" y="3003798"/>
            <a:ext cx="3096344" cy="147732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l-PL" dirty="0" smtClean="0"/>
              <a:t>Najsławniejszym </a:t>
            </a:r>
            <a:r>
              <a:rPr lang="pl-PL" dirty="0" err="1" smtClean="0"/>
              <a:t>wormsem</a:t>
            </a:r>
            <a:r>
              <a:rPr lang="pl-PL" dirty="0" smtClean="0"/>
              <a:t> jest</a:t>
            </a:r>
          </a:p>
          <a:p>
            <a:pPr algn="ctr"/>
            <a:r>
              <a:rPr lang="pl-PL" dirty="0" smtClean="0"/>
              <a:t>Morris. Stworzony w latach</a:t>
            </a:r>
          </a:p>
          <a:p>
            <a:pPr algn="ctr"/>
            <a:r>
              <a:rPr lang="pl-PL" dirty="0" smtClean="0"/>
              <a:t>osiemdziesiątych 20. wieku</a:t>
            </a:r>
          </a:p>
          <a:p>
            <a:pPr algn="ctr"/>
            <a:r>
              <a:rPr lang="pl-PL" dirty="0" smtClean="0"/>
              <a:t>zainfekował wtedy ponad 10%</a:t>
            </a:r>
          </a:p>
          <a:p>
            <a:pPr algn="ctr"/>
            <a:r>
              <a:rPr lang="pl-PL" dirty="0" smtClean="0"/>
              <a:t>całego </a:t>
            </a:r>
            <a:r>
              <a:rPr lang="pl-PL" dirty="0" err="1" smtClean="0"/>
              <a:t>internetu</a:t>
            </a:r>
            <a:r>
              <a:rPr lang="pl-PL" dirty="0" smtClean="0"/>
              <a:t>!</a:t>
            </a:r>
            <a:endParaRPr lang="pl-PL" dirty="0"/>
          </a:p>
        </p:txBody>
      </p:sp>
      <p:sp>
        <p:nvSpPr>
          <p:cNvPr id="11" name="Prostokąt 10"/>
          <p:cNvSpPr/>
          <p:nvPr/>
        </p:nvSpPr>
        <p:spPr>
          <a:xfrm>
            <a:off x="1187624" y="123478"/>
            <a:ext cx="7056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00B050"/>
                </a:solidFill>
              </a:rPr>
              <a:t>Robaki komputerowe </a:t>
            </a:r>
            <a:endParaRPr lang="pl-PL" sz="2800" b="1" dirty="0">
              <a:solidFill>
                <a:srgbClr val="00B050"/>
              </a:solidFill>
            </a:endParaRPr>
          </a:p>
        </p:txBody>
      </p:sp>
      <p:pic>
        <p:nvPicPr>
          <p:cNvPr id="7" name="Picture 12" descr="Wirus, Robak, Komputer, Trojańsk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0"/>
            <a:ext cx="1371643" cy="771550"/>
          </a:xfrm>
          <a:prstGeom prst="rect">
            <a:avLst/>
          </a:prstGeom>
          <a:noFill/>
        </p:spPr>
      </p:pic>
      <p:pic>
        <p:nvPicPr>
          <p:cNvPr id="17410" name="Picture 2" descr="Wirus, Robak, Komputer, Trojańsk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1154" y="2715766"/>
            <a:ext cx="3709682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Obraz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82549" y="2"/>
            <a:ext cx="861455" cy="862571"/>
          </a:xfrm>
          <a:prstGeom prst="rect">
            <a:avLst/>
          </a:prstGeom>
        </p:spPr>
      </p:pic>
      <p:sp>
        <p:nvSpPr>
          <p:cNvPr id="11" name="Prostokąt 10"/>
          <p:cNvSpPr/>
          <p:nvPr/>
        </p:nvSpPr>
        <p:spPr>
          <a:xfrm>
            <a:off x="1187624" y="195486"/>
            <a:ext cx="7056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0070C0"/>
                </a:solidFill>
              </a:rPr>
              <a:t>	</a:t>
            </a:r>
            <a:r>
              <a:rPr lang="pl-PL" sz="2800" b="1" dirty="0" err="1" smtClean="0">
                <a:solidFill>
                  <a:srgbClr val="0070C0"/>
                </a:solidFill>
              </a:rPr>
              <a:t>Ransomware</a:t>
            </a:r>
            <a:r>
              <a:rPr lang="pl-PL" sz="2800" b="1" dirty="0" smtClean="0">
                <a:solidFill>
                  <a:srgbClr val="0070C0"/>
                </a:solidFill>
              </a:rPr>
              <a:t> </a:t>
            </a:r>
            <a:endParaRPr lang="pl-PL" sz="2800" b="1" dirty="0">
              <a:solidFill>
                <a:srgbClr val="0070C0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331640" y="3003798"/>
            <a:ext cx="3096344" cy="92333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l-PL" dirty="0" smtClean="0"/>
              <a:t>W 2020 roku </a:t>
            </a:r>
            <a:r>
              <a:rPr lang="pl-PL" dirty="0" err="1" smtClean="0"/>
              <a:t>ransomware</a:t>
            </a:r>
            <a:endParaRPr lang="pl-PL" dirty="0" smtClean="0"/>
          </a:p>
          <a:p>
            <a:r>
              <a:rPr lang="pl-PL" dirty="0" smtClean="0"/>
              <a:t>spowodowało stratę na ponad</a:t>
            </a:r>
          </a:p>
          <a:p>
            <a:r>
              <a:rPr lang="pl-PL" dirty="0" smtClean="0"/>
              <a:t>29.1 milionów dolarów!</a:t>
            </a:r>
            <a:endParaRPr lang="pl-PL" dirty="0"/>
          </a:p>
        </p:txBody>
      </p:sp>
      <p:pic>
        <p:nvPicPr>
          <p:cNvPr id="6" name="Picture 6" descr="Ransomware, Wannacry, Złośliwe Oprogramowanie"/>
          <p:cNvPicPr>
            <a:picLocks noChangeAspect="1" noChangeArrowheads="1"/>
          </p:cNvPicPr>
          <p:nvPr/>
        </p:nvPicPr>
        <p:blipFill>
          <a:blip r:embed="rId3" cstate="print"/>
          <a:srcRect l="25359" t="11111" r="37211" b="33333"/>
          <a:stretch>
            <a:fillRect/>
          </a:stretch>
        </p:blipFill>
        <p:spPr bwMode="auto">
          <a:xfrm>
            <a:off x="2267744" y="123478"/>
            <a:ext cx="1224136" cy="1020114"/>
          </a:xfrm>
          <a:prstGeom prst="rect">
            <a:avLst/>
          </a:prstGeom>
          <a:noFill/>
        </p:spPr>
      </p:pic>
      <p:pic>
        <p:nvPicPr>
          <p:cNvPr id="16386" name="Picture 2" descr="Ransomware, Cyber, Przestępczość, Atak"/>
          <p:cNvPicPr>
            <a:picLocks noChangeAspect="1" noChangeArrowheads="1"/>
          </p:cNvPicPr>
          <p:nvPr/>
        </p:nvPicPr>
        <p:blipFill>
          <a:blip r:embed="rId4" cstate="print"/>
          <a:srcRect t="9654"/>
          <a:stretch>
            <a:fillRect/>
          </a:stretch>
        </p:blipFill>
        <p:spPr bwMode="auto">
          <a:xfrm>
            <a:off x="4716016" y="2355726"/>
            <a:ext cx="4211960" cy="2695440"/>
          </a:xfrm>
          <a:prstGeom prst="rect">
            <a:avLst/>
          </a:prstGeom>
          <a:noFill/>
        </p:spPr>
      </p:pic>
      <p:sp>
        <p:nvSpPr>
          <p:cNvPr id="8" name="Prostokąt 7"/>
          <p:cNvSpPr/>
          <p:nvPr/>
        </p:nvSpPr>
        <p:spPr>
          <a:xfrm>
            <a:off x="2627784" y="1275606"/>
            <a:ext cx="4644008" cy="92333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dirty="0" err="1" smtClean="0"/>
              <a:t>Ransomware</a:t>
            </a:r>
            <a:r>
              <a:rPr lang="pl-PL" dirty="0" smtClean="0"/>
              <a:t> to </a:t>
            </a:r>
            <a:r>
              <a:rPr lang="pl-PL" dirty="0" err="1" smtClean="0"/>
              <a:t>malware</a:t>
            </a:r>
            <a:r>
              <a:rPr lang="pl-PL" dirty="0" smtClean="0"/>
              <a:t>, który blokuje dostęp do plików na komputerze do momentu zapłaty twórcy tego złośliwego oprogramowania.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Obraz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82549" y="2"/>
            <a:ext cx="861455" cy="862571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1331640" y="1059582"/>
            <a:ext cx="7488832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dirty="0" err="1" smtClean="0"/>
              <a:t>Adware</a:t>
            </a:r>
            <a:r>
              <a:rPr lang="pl-PL" dirty="0" smtClean="0"/>
              <a:t> jest jednym z najmniej szkodliwych dla sprzętu </a:t>
            </a:r>
            <a:r>
              <a:rPr lang="pl-PL" dirty="0" err="1" smtClean="0"/>
              <a:t>malware</a:t>
            </a:r>
            <a:r>
              <a:rPr lang="pl-PL" dirty="0" smtClean="0"/>
              <a:t> - jego zadaniem jest wyświetlanie reklam, najczęściej przy otwieraniu przeglądarki</a:t>
            </a:r>
          </a:p>
          <a:p>
            <a:pPr algn="ctr"/>
            <a:r>
              <a:rPr lang="pl-PL" dirty="0" smtClean="0"/>
              <a:t>lub po włączeniu komputera.</a:t>
            </a:r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1907704" y="2715766"/>
            <a:ext cx="3096344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l-PL" dirty="0" err="1" smtClean="0"/>
              <a:t>Adware</a:t>
            </a:r>
            <a:r>
              <a:rPr lang="pl-PL" dirty="0" smtClean="0"/>
              <a:t> jest jedynym złośliwym</a:t>
            </a:r>
          </a:p>
          <a:p>
            <a:r>
              <a:rPr lang="pl-PL" dirty="0" smtClean="0"/>
              <a:t>oprogramowaniem, które nie</a:t>
            </a:r>
          </a:p>
          <a:p>
            <a:r>
              <a:rPr lang="pl-PL" dirty="0" smtClean="0"/>
              <a:t>łamie prawa, ale jest wciąż</a:t>
            </a:r>
          </a:p>
          <a:p>
            <a:r>
              <a:rPr lang="pl-PL" dirty="0" smtClean="0"/>
              <a:t>nieetyczny.</a:t>
            </a:r>
            <a:endParaRPr lang="pl-PL" dirty="0"/>
          </a:p>
        </p:txBody>
      </p:sp>
      <p:sp>
        <p:nvSpPr>
          <p:cNvPr id="11" name="Prostokąt 10"/>
          <p:cNvSpPr/>
          <p:nvPr/>
        </p:nvSpPr>
        <p:spPr>
          <a:xfrm>
            <a:off x="1115616" y="195486"/>
            <a:ext cx="720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err="1" smtClean="0">
                <a:solidFill>
                  <a:schemeClr val="accent3"/>
                </a:solidFill>
              </a:rPr>
              <a:t>Adware</a:t>
            </a:r>
            <a:endParaRPr lang="pl-PL" sz="2800" b="1" dirty="0">
              <a:solidFill>
                <a:schemeClr val="accent3"/>
              </a:solidFill>
            </a:endParaRPr>
          </a:p>
        </p:txBody>
      </p:sp>
      <p:pic>
        <p:nvPicPr>
          <p:cNvPr id="15362" name="Picture 2" descr="E-Mail, Oszustwa, Atak, Laptop, Wirus"/>
          <p:cNvPicPr>
            <a:picLocks noChangeAspect="1" noChangeArrowheads="1"/>
          </p:cNvPicPr>
          <p:nvPr/>
        </p:nvPicPr>
        <p:blipFill>
          <a:blip r:embed="rId3" cstate="print"/>
          <a:srcRect l="15954" t="18914" r="18169" b="15016"/>
          <a:stretch>
            <a:fillRect/>
          </a:stretch>
        </p:blipFill>
        <p:spPr bwMode="auto">
          <a:xfrm>
            <a:off x="2300475" y="123478"/>
            <a:ext cx="1335421" cy="864096"/>
          </a:xfrm>
          <a:prstGeom prst="rect">
            <a:avLst/>
          </a:prstGeom>
          <a:noFill/>
        </p:spPr>
      </p:pic>
      <p:pic>
        <p:nvPicPr>
          <p:cNvPr id="15364" name="Picture 4" descr="Irytujące Natrętne Reklamy Skład Ortogonalny Darmowych Wektorów"/>
          <p:cNvPicPr>
            <a:picLocks noChangeAspect="1" noChangeArrowheads="1"/>
          </p:cNvPicPr>
          <p:nvPr/>
        </p:nvPicPr>
        <p:blipFill>
          <a:blip r:embed="rId4" cstate="print"/>
          <a:srcRect r="39617"/>
          <a:stretch>
            <a:fillRect/>
          </a:stretch>
        </p:blipFill>
        <p:spPr bwMode="auto">
          <a:xfrm>
            <a:off x="5724128" y="2045398"/>
            <a:ext cx="2808312" cy="30981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3059832" y="1203598"/>
            <a:ext cx="446449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dirty="0" smtClean="0"/>
              <a:t>Warto zabezpieczyć swoje dane także </a:t>
            </a:r>
          </a:p>
          <a:p>
            <a:pPr algn="ctr"/>
            <a:r>
              <a:rPr lang="pl-PL" dirty="0" smtClean="0"/>
              <a:t>na innym nośniku lub dysku sieciowym.</a:t>
            </a:r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1187624" y="2499742"/>
            <a:ext cx="4392488" cy="14773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dirty="0" err="1" smtClean="0"/>
              <a:t>Wiper</a:t>
            </a:r>
            <a:r>
              <a:rPr lang="pl-PL" dirty="0" smtClean="0"/>
              <a:t> jest oprogramowaniem usuwającym wszystkie dane z komputera.  Nie posiada on żadnego wyższego celu - powstał wyłącznie po to, żeby tworzyć jak największe szkody na urządzeniach użytkownika.</a:t>
            </a:r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1043608" y="0"/>
            <a:ext cx="81003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 err="1" smtClean="0"/>
              <a:t>Wiper</a:t>
            </a:r>
            <a:endParaRPr lang="pl-PL" sz="3200" b="1" dirty="0"/>
          </a:p>
        </p:txBody>
      </p:sp>
      <p:pic>
        <p:nvPicPr>
          <p:cNvPr id="5" name="Picture 18" descr="Śmieci, Kosz, Marnotrawstwo, Metal, Mó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23478"/>
            <a:ext cx="720080" cy="751004"/>
          </a:xfrm>
          <a:prstGeom prst="rect">
            <a:avLst/>
          </a:prstGeom>
          <a:noFill/>
        </p:spPr>
      </p:pic>
      <p:pic>
        <p:nvPicPr>
          <p:cNvPr id="14338" name="Picture 2" descr="Illustration of trash bin icon Free Vector"/>
          <p:cNvPicPr>
            <a:picLocks noChangeAspect="1" noChangeArrowheads="1"/>
          </p:cNvPicPr>
          <p:nvPr/>
        </p:nvPicPr>
        <p:blipFill>
          <a:blip r:embed="rId3" cstate="print"/>
          <a:srcRect l="20833" t="18750" r="22917" b="18750"/>
          <a:stretch>
            <a:fillRect/>
          </a:stretch>
        </p:blipFill>
        <p:spPr bwMode="auto">
          <a:xfrm>
            <a:off x="6012160" y="1923678"/>
            <a:ext cx="2736304" cy="3040338"/>
          </a:xfrm>
          <a:prstGeom prst="rect">
            <a:avLst/>
          </a:prstGeom>
          <a:noFill/>
        </p:spPr>
      </p:pic>
      <p:pic>
        <p:nvPicPr>
          <p:cNvPr id="7" name="Obraz 6" descr="Obraz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82549" y="2"/>
            <a:ext cx="861455" cy="862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043608" y="1059582"/>
            <a:ext cx="7992888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dirty="0" smtClean="0"/>
              <a:t>Trojany swoją nazwę zawdzięczają koniowi trojańskiemu. Jest to oprogramowanie, które udając bezpieczny program, dostaje się do komputera. Trojany zawierają często inne </a:t>
            </a:r>
            <a:r>
              <a:rPr lang="pl-PL" dirty="0" err="1" smtClean="0"/>
              <a:t>malware</a:t>
            </a:r>
            <a:r>
              <a:rPr lang="pl-PL" dirty="0" smtClean="0"/>
              <a:t> (np. wirusy i </a:t>
            </a:r>
            <a:r>
              <a:rPr lang="pl-PL" dirty="0" err="1" smtClean="0"/>
              <a:t>adware</a:t>
            </a:r>
            <a:r>
              <a:rPr lang="pl-PL" dirty="0" smtClean="0"/>
              <a:t>).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115616" y="2715766"/>
            <a:ext cx="3456384" cy="147732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l-PL" dirty="0" smtClean="0"/>
              <a:t>Trojany podszywają się często pod popularne programy i najczęściej</a:t>
            </a:r>
          </a:p>
          <a:p>
            <a:pPr algn="ctr"/>
            <a:r>
              <a:rPr lang="pl-PL" dirty="0" smtClean="0"/>
              <a:t>infekują komputery przy próbie</a:t>
            </a:r>
          </a:p>
          <a:p>
            <a:pPr algn="ctr"/>
            <a:r>
              <a:rPr lang="pl-PL" dirty="0" smtClean="0"/>
              <a:t>zainstalowania nielegalnego</a:t>
            </a:r>
          </a:p>
          <a:p>
            <a:pPr algn="ctr"/>
            <a:r>
              <a:rPr lang="pl-PL" dirty="0" smtClean="0"/>
              <a:t>oprogramowania.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1043608" y="0"/>
            <a:ext cx="8100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Trojany</a:t>
            </a:r>
            <a:endParaRPr lang="pl-PL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16" descr="Koń, Drewno, Horse, Zabawka, Konik, Koń Trojańsk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0"/>
            <a:ext cx="767371" cy="979622"/>
          </a:xfrm>
          <a:prstGeom prst="rect">
            <a:avLst/>
          </a:prstGeom>
          <a:noFill/>
        </p:spPr>
      </p:pic>
      <p:pic>
        <p:nvPicPr>
          <p:cNvPr id="13314" name="Picture 2" descr="Trojan spam mail alegoria flat illustration Darmowych Wektorów"/>
          <p:cNvPicPr>
            <a:picLocks noChangeAspect="1" noChangeArrowheads="1"/>
          </p:cNvPicPr>
          <p:nvPr/>
        </p:nvPicPr>
        <p:blipFill>
          <a:blip r:embed="rId3" cstate="print"/>
          <a:srcRect l="6654" t="18987" r="2304" b="18538"/>
          <a:stretch>
            <a:fillRect/>
          </a:stretch>
        </p:blipFill>
        <p:spPr bwMode="auto">
          <a:xfrm>
            <a:off x="4788024" y="2571750"/>
            <a:ext cx="4248472" cy="1872208"/>
          </a:xfrm>
          <a:prstGeom prst="rect">
            <a:avLst/>
          </a:prstGeom>
          <a:noFill/>
        </p:spPr>
      </p:pic>
      <p:pic>
        <p:nvPicPr>
          <p:cNvPr id="7" name="Obraz 6" descr="Obraz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82549" y="2"/>
            <a:ext cx="861455" cy="862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043608" y="123478"/>
            <a:ext cx="8100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0070C0"/>
                </a:solidFill>
              </a:rPr>
              <a:t>Jak dbać o bezpieczeństwo w sieci?</a:t>
            </a:r>
            <a:endParaRPr lang="pl-PL" sz="2400" dirty="0">
              <a:solidFill>
                <a:srgbClr val="0070C0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043608" y="483519"/>
            <a:ext cx="810039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dirty="0" smtClean="0"/>
          </a:p>
          <a:p>
            <a:pPr algn="ctr"/>
            <a:endParaRPr lang="pl-PL" dirty="0" smtClean="0"/>
          </a:p>
          <a:p>
            <a:pPr algn="ctr"/>
            <a:r>
              <a:rPr lang="pl-PL" dirty="0" smtClean="0"/>
              <a:t>Niestety żadne zabezpieczenia komputera nie są w stanie</a:t>
            </a:r>
          </a:p>
          <a:p>
            <a:pPr algn="ctr"/>
            <a:r>
              <a:rPr lang="pl-PL" dirty="0" smtClean="0"/>
              <a:t>w 100% zabezpieczyć nas, jeżeli korzystamy z sieci</a:t>
            </a:r>
          </a:p>
          <a:p>
            <a:pPr algn="ctr"/>
            <a:r>
              <a:rPr lang="pl-PL" dirty="0" smtClean="0"/>
              <a:t>w sposób niewłaściwy. Tak więc najlepszą ochroną</a:t>
            </a:r>
          </a:p>
          <a:p>
            <a:pPr algn="ctr"/>
            <a:r>
              <a:rPr lang="pl-PL" dirty="0" smtClean="0"/>
              <a:t>naszego urządzenia jesteśmy my sami.</a:t>
            </a:r>
          </a:p>
          <a:p>
            <a:pPr algn="ctr"/>
            <a:endParaRPr lang="pl-PL" dirty="0" smtClean="0"/>
          </a:p>
          <a:p>
            <a:pPr algn="ctr"/>
            <a:endParaRPr lang="pl-PL" dirty="0" smtClean="0"/>
          </a:p>
          <a:p>
            <a:pPr algn="ctr"/>
            <a:endParaRPr lang="pl-PL" dirty="0" smtClean="0"/>
          </a:p>
          <a:p>
            <a:pPr algn="ctr"/>
            <a:endParaRPr lang="pl-PL" dirty="0" smtClean="0"/>
          </a:p>
          <a:p>
            <a:pPr algn="ctr"/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5940152" y="3219822"/>
            <a:ext cx="288032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dirty="0" smtClean="0"/>
              <a:t>Stosując się do kilku</a:t>
            </a:r>
          </a:p>
          <a:p>
            <a:pPr algn="ctr"/>
            <a:r>
              <a:rPr lang="pl-PL" dirty="0" smtClean="0"/>
              <a:t>zasad, będziesz</a:t>
            </a:r>
          </a:p>
          <a:p>
            <a:pPr algn="ctr"/>
            <a:r>
              <a:rPr lang="pl-PL" dirty="0" smtClean="0"/>
              <a:t>w stanie ochronić</a:t>
            </a:r>
          </a:p>
          <a:p>
            <a:pPr algn="ctr"/>
            <a:r>
              <a:rPr lang="pl-PL" dirty="0" smtClean="0"/>
              <a:t>swój komputer!</a:t>
            </a:r>
            <a:endParaRPr lang="pl-PL" dirty="0"/>
          </a:p>
        </p:txBody>
      </p:sp>
      <p:pic>
        <p:nvPicPr>
          <p:cNvPr id="12290" name="Picture 2" descr="Bezpieczeństwo Cybernetyczne, Ochrona Internet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8" y="2355726"/>
            <a:ext cx="4608510" cy="2592288"/>
          </a:xfrm>
          <a:prstGeom prst="rect">
            <a:avLst/>
          </a:prstGeom>
          <a:noFill/>
        </p:spPr>
      </p:pic>
      <p:pic>
        <p:nvPicPr>
          <p:cNvPr id="6" name="Obraz 5" descr="Obraz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82549" y="2"/>
            <a:ext cx="861455" cy="862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043608" y="0"/>
            <a:ext cx="8100392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2400" b="1" dirty="0" smtClean="0">
              <a:solidFill>
                <a:srgbClr val="FF0000"/>
              </a:solidFill>
            </a:endParaRPr>
          </a:p>
          <a:p>
            <a:pPr algn="ctr"/>
            <a:endParaRPr lang="pl-PL" sz="2800" b="1" dirty="0" smtClean="0">
              <a:solidFill>
                <a:srgbClr val="FF0000"/>
              </a:solidFill>
            </a:endParaRPr>
          </a:p>
          <a:p>
            <a:pPr algn="ctr"/>
            <a:endParaRPr lang="pl-PL" sz="2800" b="1" dirty="0" smtClean="0">
              <a:solidFill>
                <a:srgbClr val="FF0000"/>
              </a:solidFill>
            </a:endParaRPr>
          </a:p>
          <a:p>
            <a:pPr algn="ctr"/>
            <a:r>
              <a:rPr lang="pl-PL" sz="2800" b="1" dirty="0" smtClean="0">
                <a:solidFill>
                  <a:srgbClr val="FF0000"/>
                </a:solidFill>
              </a:rPr>
              <a:t>X Nie wyłączaj zapory systemowej!</a:t>
            </a:r>
          </a:p>
          <a:p>
            <a:endParaRPr lang="pl-PL" b="1" dirty="0" smtClean="0"/>
          </a:p>
          <a:p>
            <a:endParaRPr lang="pl-PL" b="1" dirty="0" smtClean="0"/>
          </a:p>
          <a:p>
            <a:pPr algn="ctr"/>
            <a:endParaRPr lang="pl-PL" sz="2800" b="1" dirty="0" smtClean="0">
              <a:solidFill>
                <a:srgbClr val="00B050"/>
              </a:solidFill>
            </a:endParaRPr>
          </a:p>
          <a:p>
            <a:pPr algn="ctr">
              <a:buFont typeface="Wingdings" pitchFamily="2" charset="2"/>
              <a:buChar char="ü"/>
            </a:pPr>
            <a:endParaRPr lang="pl-PL" sz="2800" b="1" dirty="0" smtClean="0">
              <a:solidFill>
                <a:srgbClr val="00B050"/>
              </a:solidFill>
            </a:endParaRPr>
          </a:p>
          <a:p>
            <a:pPr algn="ctr">
              <a:buFont typeface="Wingdings" pitchFamily="2" charset="2"/>
              <a:buChar char="ü"/>
            </a:pPr>
            <a:r>
              <a:rPr lang="pl-PL" sz="2800" b="1" dirty="0" smtClean="0">
                <a:solidFill>
                  <a:srgbClr val="00B050"/>
                </a:solidFill>
              </a:rPr>
              <a:t>Zawsze aktualizuj bazę danych zapory </a:t>
            </a:r>
          </a:p>
          <a:p>
            <a:pPr algn="ctr"/>
            <a:r>
              <a:rPr lang="pl-PL" sz="2800" b="1" dirty="0" smtClean="0">
                <a:solidFill>
                  <a:srgbClr val="00B050"/>
                </a:solidFill>
              </a:rPr>
              <a:t>i antywirusa!</a:t>
            </a:r>
          </a:p>
          <a:p>
            <a:endParaRPr lang="pl-PL" b="1" dirty="0" smtClean="0"/>
          </a:p>
          <a:p>
            <a:endParaRPr lang="pl-PL" b="1" dirty="0" smtClean="0"/>
          </a:p>
          <a:p>
            <a:endParaRPr lang="pl-PL" b="1" dirty="0" smtClean="0"/>
          </a:p>
          <a:p>
            <a:endParaRPr lang="pl-PL" b="1" dirty="0" smtClean="0"/>
          </a:p>
          <a:p>
            <a:endParaRPr lang="pl-PL" b="1" dirty="0" smtClean="0"/>
          </a:p>
          <a:p>
            <a:endParaRPr lang="pl-PL" b="1" dirty="0" smtClean="0"/>
          </a:p>
          <a:p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043608" y="1851670"/>
            <a:ext cx="81003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dirty="0" smtClean="0"/>
          </a:p>
          <a:p>
            <a:pPr algn="ctr"/>
            <a:r>
              <a:rPr lang="pl-PL" dirty="0" smtClean="0"/>
              <a:t>Zapora i antywirus to programy mające na</a:t>
            </a:r>
          </a:p>
          <a:p>
            <a:pPr algn="ctr"/>
            <a:r>
              <a:rPr lang="pl-PL" dirty="0" smtClean="0"/>
              <a:t>celu chronić Cię przed atakami i złośliwym</a:t>
            </a:r>
          </a:p>
          <a:p>
            <a:pPr algn="ctr"/>
            <a:r>
              <a:rPr lang="pl-PL" dirty="0" smtClean="0"/>
              <a:t>oprogramowaniem.</a:t>
            </a:r>
          </a:p>
          <a:p>
            <a:pPr algn="ctr"/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1043608" y="267494"/>
            <a:ext cx="8100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0070C0"/>
                </a:solidFill>
              </a:rPr>
              <a:t>Jak dbać o bezpieczeństwo w sieci?</a:t>
            </a:r>
            <a:endParaRPr lang="pl-PL" sz="2400" dirty="0">
              <a:solidFill>
                <a:srgbClr val="0070C0"/>
              </a:solidFill>
            </a:endParaRPr>
          </a:p>
        </p:txBody>
      </p:sp>
      <p:pic>
        <p:nvPicPr>
          <p:cNvPr id="5" name="Obraz 4" descr="Obraz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82549" y="2"/>
            <a:ext cx="861455" cy="862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115616" y="1419622"/>
            <a:ext cx="802838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FF0000"/>
                </a:solidFill>
              </a:rPr>
              <a:t>X Nie pobieraj nielegalnego oprogramowania</a:t>
            </a:r>
            <a:r>
              <a:rPr lang="pl-PL" b="1" dirty="0" smtClean="0"/>
              <a:t>!</a:t>
            </a:r>
          </a:p>
          <a:p>
            <a:pPr algn="ctr"/>
            <a:endParaRPr lang="pl-PL" b="1" dirty="0" smtClean="0"/>
          </a:p>
          <a:p>
            <a:pPr algn="ctr"/>
            <a:endParaRPr lang="pl-PL" b="1" dirty="0" smtClean="0"/>
          </a:p>
          <a:p>
            <a:pPr algn="ctr"/>
            <a:endParaRPr lang="pl-PL" b="1" dirty="0" smtClean="0"/>
          </a:p>
          <a:p>
            <a:pPr algn="ctr"/>
            <a:endParaRPr lang="pl-PL" b="1" dirty="0" smtClean="0"/>
          </a:p>
          <a:p>
            <a:pPr algn="ctr"/>
            <a:endParaRPr lang="pl-PL" b="1" dirty="0" smtClean="0"/>
          </a:p>
          <a:p>
            <a:pPr algn="ctr">
              <a:buFont typeface="Wingdings" pitchFamily="2" charset="2"/>
              <a:buChar char="ü"/>
            </a:pPr>
            <a:r>
              <a:rPr lang="pl-PL" sz="2800" b="1" dirty="0" smtClean="0">
                <a:solidFill>
                  <a:srgbClr val="00B050"/>
                </a:solidFill>
              </a:rPr>
              <a:t> Korzystaj z darmowych odpowiedników!</a:t>
            </a:r>
          </a:p>
          <a:p>
            <a:pPr algn="ctr"/>
            <a:endParaRPr lang="pl-PL" b="1" dirty="0" smtClean="0"/>
          </a:p>
          <a:p>
            <a:pPr algn="ctr"/>
            <a:endParaRPr lang="pl-PL" b="1" dirty="0" smtClean="0"/>
          </a:p>
          <a:p>
            <a:pPr algn="ctr"/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043608" y="2110084"/>
            <a:ext cx="8100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dirty="0" smtClean="0"/>
          </a:p>
          <a:p>
            <a:pPr algn="ctr"/>
            <a:r>
              <a:rPr lang="pl-PL" dirty="0" smtClean="0"/>
              <a:t>Zamiast pobierać nielegalną kopię oprogramowania, </a:t>
            </a:r>
          </a:p>
          <a:p>
            <a:pPr algn="ctr"/>
            <a:r>
              <a:rPr lang="pl-PL" dirty="0" smtClean="0"/>
              <a:t>pobierz darmowy odpowiednik!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1043608" y="123478"/>
            <a:ext cx="8100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0070C0"/>
                </a:solidFill>
              </a:rPr>
              <a:t>Jak dbać o bezpieczeństwo w sieci?</a:t>
            </a:r>
            <a:endParaRPr lang="pl-PL" sz="2400" dirty="0">
              <a:solidFill>
                <a:srgbClr val="0070C0"/>
              </a:solidFill>
            </a:endParaRPr>
          </a:p>
        </p:txBody>
      </p:sp>
      <p:pic>
        <p:nvPicPr>
          <p:cNvPr id="5" name="Obraz 4" descr="Obraz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82549" y="2"/>
            <a:ext cx="861455" cy="862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043608" y="915566"/>
            <a:ext cx="810039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FF0000"/>
                </a:solidFill>
              </a:rPr>
              <a:t>X Nie otwieraj linków z wiadomości od nieznanych osób!</a:t>
            </a:r>
          </a:p>
          <a:p>
            <a:pPr algn="ctr"/>
            <a:endParaRPr lang="pl-PL" b="1" dirty="0" smtClean="0"/>
          </a:p>
          <a:p>
            <a:pPr algn="ctr"/>
            <a:endParaRPr lang="pl-PL" b="1" dirty="0" smtClean="0"/>
          </a:p>
          <a:p>
            <a:pPr algn="ctr"/>
            <a:endParaRPr lang="pl-PL" b="1" dirty="0" smtClean="0"/>
          </a:p>
          <a:p>
            <a:pPr algn="ctr"/>
            <a:endParaRPr lang="pl-PL" b="1" dirty="0" smtClean="0"/>
          </a:p>
          <a:p>
            <a:pPr algn="ctr"/>
            <a:endParaRPr lang="pl-PL" sz="2800" b="1" dirty="0" smtClean="0">
              <a:solidFill>
                <a:srgbClr val="00B050"/>
              </a:solidFill>
            </a:endParaRPr>
          </a:p>
          <a:p>
            <a:pPr algn="ctr">
              <a:buFont typeface="Wingdings" pitchFamily="2" charset="2"/>
              <a:buChar char="ü"/>
            </a:pPr>
            <a:r>
              <a:rPr lang="pl-PL" sz="2800" b="1" dirty="0" smtClean="0">
                <a:solidFill>
                  <a:srgbClr val="00B050"/>
                </a:solidFill>
              </a:rPr>
              <a:t> Zawsze weryfikuj adres nadawcy!</a:t>
            </a:r>
          </a:p>
          <a:p>
            <a:pPr algn="ctr"/>
            <a:endParaRPr lang="pl-PL" b="1" dirty="0" smtClean="0"/>
          </a:p>
          <a:p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043608" y="2067694"/>
            <a:ext cx="8100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/>
              <a:t>Nie ufaj bezgranicznie adresom e-mailowym </a:t>
            </a:r>
          </a:p>
          <a:p>
            <a:pPr algn="ctr"/>
            <a:r>
              <a:rPr lang="pl-PL" dirty="0" smtClean="0"/>
              <a:t>- zawsze dokładnie przyjrzyj się od kogo</a:t>
            </a:r>
          </a:p>
          <a:p>
            <a:pPr algn="ctr"/>
            <a:r>
              <a:rPr lang="pl-PL" dirty="0" smtClean="0"/>
              <a:t>przyszła wiadomość.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1043608" y="0"/>
            <a:ext cx="8100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0070C0"/>
                </a:solidFill>
              </a:rPr>
              <a:t>Jak dbać o bezpieczeństwo w sieci?</a:t>
            </a:r>
            <a:endParaRPr lang="pl-PL" sz="2400" dirty="0">
              <a:solidFill>
                <a:srgbClr val="0070C0"/>
              </a:solidFill>
            </a:endParaRPr>
          </a:p>
        </p:txBody>
      </p:sp>
      <p:pic>
        <p:nvPicPr>
          <p:cNvPr id="5" name="Obraz 4" descr="Obraz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82549" y="2"/>
            <a:ext cx="861455" cy="862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Lenovo\AppData\Local\Microsoft\Windows\Temporary Internet Files\Content.IE5\YBE534YY\ThinkCentre_Tiny_M92p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627534"/>
            <a:ext cx="2376264" cy="2257055"/>
          </a:xfrm>
          <a:prstGeom prst="rect">
            <a:avLst/>
          </a:prstGeom>
          <a:noFill/>
        </p:spPr>
      </p:pic>
      <p:pic>
        <p:nvPicPr>
          <p:cNvPr id="12" name="Picture 2" descr="C:\Users\Lenovo\AppData\Local\Microsoft\Windows\Temporary Internet Files\Content.IE5\YBE534YY\1200px-IBM_Thinkpad_R51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2859782"/>
            <a:ext cx="2302819" cy="2139702"/>
          </a:xfrm>
          <a:prstGeom prst="rect">
            <a:avLst/>
          </a:prstGeom>
          <a:noFill/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403648" y="555526"/>
            <a:ext cx="5112568" cy="32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zh-CN" sz="2000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SimSun" pitchFamily="2" charset="-122"/>
                <a:cs typeface="Arial" pitchFamily="34" charset="0"/>
              </a:rPr>
              <a:t>Dzień Bezpiecznego Komputera </a:t>
            </a:r>
            <a:r>
              <a:rPr kumimoji="0" lang="pl-PL" altLang="zh-CN" sz="2000" b="1" i="0" strike="noStrike" cap="none" normalizeH="0" baseline="0" dirty="0" smtClean="0">
                <a:ln>
                  <a:noFill/>
                </a:ln>
                <a:effectLst/>
                <a:ea typeface="SimSun" pitchFamily="2" charset="-122"/>
                <a:cs typeface="Arial" pitchFamily="34" charset="0"/>
              </a:rPr>
              <a:t>– </a:t>
            </a:r>
          </a:p>
          <a:p>
            <a:pPr algn="just"/>
            <a:r>
              <a:rPr kumimoji="0" lang="pl-PL" altLang="zh-CN" i="0" strike="noStrike" cap="none" normalizeH="0" baseline="0" dirty="0" smtClean="0">
                <a:ln>
                  <a:noFill/>
                </a:ln>
                <a:effectLst/>
                <a:ea typeface="SimSun" pitchFamily="2" charset="-122"/>
                <a:cs typeface="Arial" pitchFamily="34" charset="0"/>
              </a:rPr>
              <a:t>to przedsięwzięcie skierowane do</a:t>
            </a:r>
            <a:r>
              <a:rPr lang="pl-PL" altLang="zh-CN" dirty="0" smtClean="0">
                <a:ea typeface="SimSun" pitchFamily="2" charset="-122"/>
                <a:cs typeface="Arial" pitchFamily="34" charset="0"/>
              </a:rPr>
              <a:t> </a:t>
            </a:r>
            <a:r>
              <a:rPr kumimoji="0" lang="pl-PL" altLang="zh-CN" i="0" strike="noStrike" cap="none" normalizeH="0" baseline="0" dirty="0" smtClean="0">
                <a:ln>
                  <a:noFill/>
                </a:ln>
                <a:effectLst/>
                <a:ea typeface="SimSun" pitchFamily="2" charset="-122"/>
                <a:cs typeface="Arial" pitchFamily="34" charset="0"/>
              </a:rPr>
              <a:t>użytkowników komputerów i internautów w Polsce, zapoczątkowane 12 października 2004 roku. Celem akcji jest popularyzacja wiedzy na</a:t>
            </a:r>
            <a:r>
              <a:rPr lang="pl-PL" altLang="zh-CN" dirty="0" smtClean="0">
                <a:ea typeface="SimSun" pitchFamily="2" charset="-122"/>
                <a:cs typeface="Arial" pitchFamily="34" charset="0"/>
              </a:rPr>
              <a:t> </a:t>
            </a:r>
            <a:r>
              <a:rPr kumimoji="0" lang="pl-PL" altLang="zh-CN" i="0" strike="noStrike" cap="none" normalizeH="0" baseline="0" dirty="0" smtClean="0">
                <a:ln>
                  <a:noFill/>
                </a:ln>
                <a:effectLst/>
                <a:ea typeface="SimSun" pitchFamily="2" charset="-122"/>
                <a:cs typeface="Arial" pitchFamily="34" charset="0"/>
              </a:rPr>
              <a:t>temat bezpieczeństwa informatycznego</a:t>
            </a:r>
            <a:r>
              <a:rPr lang="pl-PL" altLang="zh-CN" dirty="0" smtClean="0">
                <a:ea typeface="SimSun" pitchFamily="2" charset="-122"/>
                <a:cs typeface="Arial" pitchFamily="34" charset="0"/>
              </a:rPr>
              <a:t> </a:t>
            </a:r>
            <a:r>
              <a:rPr kumimoji="0" lang="pl-PL" altLang="zh-CN" i="0" strike="noStrike" cap="none" normalizeH="0" baseline="0" dirty="0" smtClean="0">
                <a:ln>
                  <a:noFill/>
                </a:ln>
                <a:effectLst/>
                <a:ea typeface="SimSun" pitchFamily="2" charset="-122"/>
                <a:cs typeface="Arial" pitchFamily="34" charset="0"/>
              </a:rPr>
              <a:t>oraz sposobów zapobiegania zagrożeniom płynącym </a:t>
            </a:r>
            <a:br>
              <a:rPr kumimoji="0" lang="pl-PL" altLang="zh-CN" i="0" strike="noStrike" cap="none" normalizeH="0" baseline="0" dirty="0" smtClean="0">
                <a:ln>
                  <a:noFill/>
                </a:ln>
                <a:effectLst/>
                <a:ea typeface="SimSun" pitchFamily="2" charset="-122"/>
                <a:cs typeface="Arial" pitchFamily="34" charset="0"/>
              </a:rPr>
            </a:br>
            <a:r>
              <a:rPr kumimoji="0" lang="pl-PL" altLang="zh-CN" i="0" strike="noStrike" cap="none" normalizeH="0" baseline="0" dirty="0" smtClean="0">
                <a:ln>
                  <a:noFill/>
                </a:ln>
                <a:effectLst/>
                <a:ea typeface="SimSun" pitchFamily="2" charset="-122"/>
                <a:cs typeface="Arial" pitchFamily="34" charset="0"/>
              </a:rPr>
              <a:t>z sieci.</a:t>
            </a:r>
            <a:r>
              <a:rPr lang="pl-PL" dirty="0" smtClean="0"/>
              <a:t> Inicjatywa została objęta honorowym patronatem Prezydenta Rzeczypospolitej Polskiej.</a:t>
            </a:r>
          </a:p>
          <a:p>
            <a:endParaRPr lang="pl-PL" sz="2000" dirty="0" smtClean="0"/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zh-CN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8" name="Obraz 7" descr="Obraz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2"/>
            <a:ext cx="1115616" cy="1117061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1403648" y="3363838"/>
            <a:ext cx="5112568" cy="14401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l-PL" dirty="0" smtClean="0">
                <a:solidFill>
                  <a:schemeClr val="tx1"/>
                </a:solidFill>
              </a:rPr>
              <a:t>Od 2004 roku wiele się zmieniło! Coraz częściej </a:t>
            </a:r>
            <a:br>
              <a:rPr lang="pl-PL" dirty="0" smtClean="0">
                <a:solidFill>
                  <a:schemeClr val="tx1"/>
                </a:solidFill>
              </a:rPr>
            </a:br>
            <a:r>
              <a:rPr lang="pl-PL" dirty="0" smtClean="0">
                <a:solidFill>
                  <a:schemeClr val="tx1"/>
                </a:solidFill>
              </a:rPr>
              <a:t>w domach posiadamy „inteligentne” żarówki, zamki, oczyszczacze powietrza i inne nowinki technologiczne. Dlatego warto wiedzieć, jak dbać o bezpieczeństwo swoich danych.</a:t>
            </a:r>
            <a:endParaRPr lang="pl-PL" altLang="zh-CN" dirty="0" smtClean="0">
              <a:solidFill>
                <a:schemeClr val="tx1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043608" y="1131590"/>
            <a:ext cx="810039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FF0000"/>
                </a:solidFill>
              </a:rPr>
              <a:t>X Nie używaj jednego hasła!</a:t>
            </a:r>
          </a:p>
          <a:p>
            <a:pPr algn="ctr"/>
            <a:endParaRPr lang="pl-PL" b="1" dirty="0" smtClean="0"/>
          </a:p>
          <a:p>
            <a:pPr algn="ctr"/>
            <a:endParaRPr lang="pl-PL" b="1" dirty="0" smtClean="0"/>
          </a:p>
          <a:p>
            <a:pPr algn="ctr"/>
            <a:endParaRPr lang="pl-PL" b="1" dirty="0" smtClean="0"/>
          </a:p>
          <a:p>
            <a:pPr algn="ctr"/>
            <a:endParaRPr lang="pl-PL" b="1" dirty="0" smtClean="0"/>
          </a:p>
          <a:p>
            <a:pPr algn="ctr">
              <a:buFont typeface="Wingdings" pitchFamily="2" charset="2"/>
              <a:buChar char="ü"/>
            </a:pPr>
            <a:r>
              <a:rPr lang="pl-PL" sz="2800" b="1" dirty="0" smtClean="0">
                <a:solidFill>
                  <a:srgbClr val="00B050"/>
                </a:solidFill>
              </a:rPr>
              <a:t> Posiadaj choćby kilka różnych haseł!</a:t>
            </a:r>
          </a:p>
          <a:p>
            <a:pPr algn="ctr"/>
            <a:endParaRPr lang="pl-PL" b="1" dirty="0" smtClean="0"/>
          </a:p>
          <a:p>
            <a:pPr algn="ctr"/>
            <a:endParaRPr lang="pl-PL" b="1" dirty="0" smtClean="0"/>
          </a:p>
          <a:p>
            <a:endParaRPr lang="pl-PL" b="1" dirty="0" smtClean="0"/>
          </a:p>
          <a:p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043608" y="1779662"/>
            <a:ext cx="8100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/>
              <a:t>Jeżeli masz możliwość, skorzystaj z dwuetapowej weryfikacji danych (np. hasło</a:t>
            </a:r>
            <a:br>
              <a:rPr lang="pl-PL" dirty="0" smtClean="0"/>
            </a:br>
            <a:r>
              <a:rPr lang="pl-PL" dirty="0" smtClean="0"/>
              <a:t>i e-mail, hasło i telefon), w celu zwiększenia bezpieczeństwa w sieci.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1043608" y="0"/>
            <a:ext cx="8100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0070C0"/>
                </a:solidFill>
              </a:rPr>
              <a:t>Jak dbać o bezpieczeństwo w sieci?</a:t>
            </a:r>
            <a:endParaRPr lang="pl-PL" sz="2400" dirty="0">
              <a:solidFill>
                <a:srgbClr val="0070C0"/>
              </a:solidFill>
            </a:endParaRPr>
          </a:p>
        </p:txBody>
      </p:sp>
      <p:pic>
        <p:nvPicPr>
          <p:cNvPr id="5" name="Obraz 4" descr="Obraz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82549" y="2"/>
            <a:ext cx="861455" cy="862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043608" y="1059583"/>
            <a:ext cx="810039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FF0000"/>
                </a:solidFill>
              </a:rPr>
              <a:t>X Nie wpisuj kluczowych danych bez weryfikacji!</a:t>
            </a:r>
          </a:p>
          <a:p>
            <a:pPr algn="ctr"/>
            <a:endParaRPr lang="pl-PL" sz="2800" b="1" dirty="0" smtClean="0">
              <a:solidFill>
                <a:srgbClr val="FF0000"/>
              </a:solidFill>
            </a:endParaRPr>
          </a:p>
          <a:p>
            <a:pPr algn="ctr"/>
            <a:endParaRPr lang="pl-PL" sz="2800" b="1" dirty="0" smtClean="0"/>
          </a:p>
          <a:p>
            <a:pPr algn="ctr"/>
            <a:endParaRPr lang="pl-PL" sz="2800" b="1" dirty="0" smtClean="0"/>
          </a:p>
          <a:p>
            <a:pPr algn="ctr">
              <a:buFont typeface="Wingdings" pitchFamily="2" charset="2"/>
              <a:buChar char="ü"/>
            </a:pPr>
            <a:r>
              <a:rPr lang="pl-PL" sz="2800" b="1" dirty="0" smtClean="0">
                <a:solidFill>
                  <a:srgbClr val="00B050"/>
                </a:solidFill>
              </a:rPr>
              <a:t> Zawsze weryfikuj adres strony i potrzebę podania danych!</a:t>
            </a:r>
          </a:p>
          <a:p>
            <a:pPr algn="ctr"/>
            <a:endParaRPr lang="pl-PL" sz="2800" b="1" dirty="0" smtClean="0"/>
          </a:p>
          <a:p>
            <a:pPr algn="ctr"/>
            <a:endParaRPr lang="pl-PL" sz="2800" b="1" dirty="0" smtClean="0"/>
          </a:p>
          <a:p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043608" y="2067694"/>
            <a:ext cx="8100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/>
              <a:t>Kluczowe dane to twoje imię, nazwisko, adres</a:t>
            </a:r>
          </a:p>
          <a:p>
            <a:pPr algn="ctr"/>
            <a:r>
              <a:rPr lang="pl-PL" dirty="0" smtClean="0"/>
              <a:t>zamieszkania, PESEL, dane bankowe. Pamiętaj,</a:t>
            </a:r>
          </a:p>
          <a:p>
            <a:pPr algn="ctr"/>
            <a:r>
              <a:rPr lang="pl-PL" dirty="0" smtClean="0"/>
              <a:t>że bank nigdy nie prosi o takie dane!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1043608" y="0"/>
            <a:ext cx="8100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0070C0"/>
                </a:solidFill>
              </a:rPr>
              <a:t>Jak dbać o bezpieczeństwo w sieci?</a:t>
            </a:r>
            <a:endParaRPr lang="pl-PL" sz="2400" dirty="0">
              <a:solidFill>
                <a:srgbClr val="0070C0"/>
              </a:solidFill>
            </a:endParaRPr>
          </a:p>
        </p:txBody>
      </p:sp>
      <p:pic>
        <p:nvPicPr>
          <p:cNvPr id="5" name="Obraz 4" descr="Obraz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82549" y="2"/>
            <a:ext cx="861455" cy="862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043608" y="1059582"/>
            <a:ext cx="81003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FF0000"/>
                </a:solidFill>
              </a:rPr>
              <a:t>X Nie przechowuj swoich danych w jednym miejscu!</a:t>
            </a:r>
          </a:p>
          <a:p>
            <a:pPr algn="ctr"/>
            <a:endParaRPr lang="pl-PL" sz="2800" b="1" dirty="0" smtClean="0"/>
          </a:p>
          <a:p>
            <a:pPr algn="ctr"/>
            <a:endParaRPr lang="pl-PL" sz="2800" b="1" dirty="0" smtClean="0"/>
          </a:p>
          <a:p>
            <a:pPr algn="ctr">
              <a:buFont typeface="Wingdings" pitchFamily="2" charset="2"/>
              <a:buChar char="ü"/>
            </a:pPr>
            <a:endParaRPr lang="pl-PL" sz="2800" b="1" dirty="0" smtClean="0">
              <a:solidFill>
                <a:srgbClr val="00B050"/>
              </a:solidFill>
            </a:endParaRPr>
          </a:p>
          <a:p>
            <a:pPr algn="ctr">
              <a:buFont typeface="Wingdings" pitchFamily="2" charset="2"/>
              <a:buChar char="ü"/>
            </a:pPr>
            <a:r>
              <a:rPr lang="pl-PL" sz="2800" b="1" dirty="0" smtClean="0">
                <a:solidFill>
                  <a:srgbClr val="00B050"/>
                </a:solidFill>
              </a:rPr>
              <a:t>Regularnie twórz kopie zapasowe!</a:t>
            </a:r>
          </a:p>
          <a:p>
            <a:pPr algn="ctr"/>
            <a:endParaRPr lang="pl-PL" sz="2800" b="1" dirty="0" smtClean="0"/>
          </a:p>
          <a:p>
            <a:pPr algn="ctr"/>
            <a:endParaRPr lang="pl-PL" sz="2800" b="1" dirty="0" smtClean="0"/>
          </a:p>
          <a:p>
            <a:pPr algn="ctr"/>
            <a:endParaRPr lang="pl-PL" sz="2800" dirty="0"/>
          </a:p>
        </p:txBody>
      </p:sp>
      <p:sp>
        <p:nvSpPr>
          <p:cNvPr id="3" name="Prostokąt 2"/>
          <p:cNvSpPr/>
          <p:nvPr/>
        </p:nvSpPr>
        <p:spPr>
          <a:xfrm>
            <a:off x="1043608" y="1995686"/>
            <a:ext cx="81003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dirty="0" smtClean="0"/>
          </a:p>
          <a:p>
            <a:pPr algn="ctr"/>
            <a:r>
              <a:rPr lang="pl-PL" dirty="0" smtClean="0"/>
              <a:t>Kopie zapasowe swoich dokumentów możesz tworzyć na zewnętrznych dyskach (USB) lub w chmurze.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1043608" y="0"/>
            <a:ext cx="8100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0070C0"/>
                </a:solidFill>
              </a:rPr>
              <a:t>Jak dbać o bezpieczeństwo w sieci?</a:t>
            </a:r>
            <a:endParaRPr lang="pl-PL" sz="2400" dirty="0">
              <a:solidFill>
                <a:srgbClr val="0070C0"/>
              </a:solidFill>
            </a:endParaRPr>
          </a:p>
        </p:txBody>
      </p:sp>
      <p:pic>
        <p:nvPicPr>
          <p:cNvPr id="5" name="Obraz 4" descr="Obraz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82549" y="2"/>
            <a:ext cx="861455" cy="862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115616" y="1059582"/>
            <a:ext cx="802838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FF0000"/>
                </a:solidFill>
              </a:rPr>
              <a:t>X Nie pobieraj plików z linków bez ich weryfikacji!</a:t>
            </a:r>
          </a:p>
          <a:p>
            <a:pPr algn="ctr"/>
            <a:endParaRPr lang="pl-PL" sz="2800" b="1" dirty="0" smtClean="0"/>
          </a:p>
          <a:p>
            <a:pPr algn="ctr"/>
            <a:endParaRPr lang="pl-PL" sz="2800" b="1" dirty="0" smtClean="0"/>
          </a:p>
          <a:p>
            <a:pPr algn="ctr"/>
            <a:endParaRPr lang="pl-PL" sz="2800" b="1" dirty="0" smtClean="0"/>
          </a:p>
          <a:p>
            <a:pPr algn="ctr">
              <a:buFont typeface="Wingdings" pitchFamily="2" charset="2"/>
              <a:buChar char="ü"/>
            </a:pPr>
            <a:r>
              <a:rPr lang="pl-PL" sz="2800" b="1" dirty="0" smtClean="0">
                <a:solidFill>
                  <a:srgbClr val="00B050"/>
                </a:solidFill>
              </a:rPr>
              <a:t> Zawsze sprawdzaj adres linku, nie otwieraj nieznanych plików!</a:t>
            </a:r>
          </a:p>
          <a:p>
            <a:pPr algn="ctr"/>
            <a:endParaRPr lang="pl-PL" sz="2800" b="1" dirty="0" smtClean="0"/>
          </a:p>
          <a:p>
            <a:pPr algn="ctr"/>
            <a:endParaRPr lang="pl-PL" sz="2800" b="1" dirty="0" smtClean="0"/>
          </a:p>
          <a:p>
            <a:pPr algn="ctr"/>
            <a:endParaRPr lang="pl-PL" sz="2800" b="1" dirty="0" smtClean="0"/>
          </a:p>
          <a:p>
            <a:pPr algn="ctr"/>
            <a:endParaRPr lang="pl-PL" sz="2800" dirty="0"/>
          </a:p>
        </p:txBody>
      </p:sp>
      <p:sp>
        <p:nvSpPr>
          <p:cNvPr id="3" name="Prostokąt 2"/>
          <p:cNvSpPr/>
          <p:nvPr/>
        </p:nvSpPr>
        <p:spPr>
          <a:xfrm>
            <a:off x="1043608" y="2283718"/>
            <a:ext cx="8100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/>
              <a:t>Uważaj na częste próby wyłudzenia danych - jeżeli nic nie zamawiałeś, nie powinieneś</a:t>
            </a:r>
          </a:p>
          <a:p>
            <a:pPr algn="ctr"/>
            <a:r>
              <a:rPr lang="pl-PL" dirty="0" smtClean="0"/>
              <a:t>klikać linków od </a:t>
            </a:r>
            <a:r>
              <a:rPr lang="pl-PL" dirty="0" err="1" smtClean="0"/>
              <a:t>pseudokuriera</a:t>
            </a:r>
            <a:r>
              <a:rPr lang="pl-PL" dirty="0" smtClean="0"/>
              <a:t>!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1043608" y="0"/>
            <a:ext cx="8100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0070C0"/>
                </a:solidFill>
              </a:rPr>
              <a:t>Jak dbać o bezpieczeństwo w sieci?</a:t>
            </a:r>
            <a:endParaRPr lang="pl-PL" sz="2400" dirty="0">
              <a:solidFill>
                <a:srgbClr val="0070C0"/>
              </a:solidFill>
            </a:endParaRPr>
          </a:p>
        </p:txBody>
      </p:sp>
      <p:pic>
        <p:nvPicPr>
          <p:cNvPr id="5" name="Obraz 4" descr="Obraz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82549" y="2"/>
            <a:ext cx="861455" cy="862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>
          <a:xfrm>
            <a:off x="1115616" y="2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/>
              <a:t>Jak prawidłowo pracować na komputerze?</a:t>
            </a:r>
            <a:endParaRPr lang="pl-PL" sz="2800" b="1" dirty="0"/>
          </a:p>
        </p:txBody>
      </p:sp>
      <p:pic>
        <p:nvPicPr>
          <p:cNvPr id="5" name="Obraz 4" descr="Obraz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82549" y="2"/>
            <a:ext cx="861455" cy="86257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35389" t="14951" r="32039" b="12165"/>
          <a:stretch>
            <a:fillRect/>
          </a:stretch>
        </p:blipFill>
        <p:spPr bwMode="auto">
          <a:xfrm>
            <a:off x="1187624" y="555526"/>
            <a:ext cx="3456384" cy="4348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http://www.sp1raciborz.pl/images/news/20_pozycjaprzymonitorz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843558"/>
            <a:ext cx="4023526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1547664" y="1419624"/>
            <a:ext cx="63367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>
                <a:solidFill>
                  <a:srgbClr val="002060"/>
                </a:solidFill>
                <a:latin typeface="Calabri"/>
              </a:rPr>
              <a:t>Zdrowy rozsądek to potężna broń, dzięki której bezpiecznie można korzystać przez długie lata z każdego komputera.</a:t>
            </a:r>
          </a:p>
        </p:txBody>
      </p:sp>
      <p:pic>
        <p:nvPicPr>
          <p:cNvPr id="5" name="Obraz 4" descr="Obraz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82549" y="2"/>
            <a:ext cx="861455" cy="862571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1043608" y="0"/>
            <a:ext cx="8100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0070C0"/>
                </a:solidFill>
              </a:rPr>
              <a:t>Jak dbać o bezpieczeństwo w sieci?</a:t>
            </a:r>
            <a:endParaRPr lang="pl-PL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339752" y="1635646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DZIĘKUJEMY ZA UWAGĘ</a:t>
            </a:r>
            <a:endParaRPr lang="pl-PL" sz="3200" dirty="0"/>
          </a:p>
        </p:txBody>
      </p:sp>
      <p:pic>
        <p:nvPicPr>
          <p:cNvPr id="1032" name="Picture 8" descr="C:\Users\Lenovo\AppData\Local\Microsoft\Windows\Temporary Internet Files\Content.IE5\QS9MUBRP\13534467011766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571750"/>
            <a:ext cx="1094784" cy="10913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115616" y="1347614"/>
            <a:ext cx="4608512" cy="28007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l-PL" sz="1600" dirty="0" smtClean="0"/>
              <a:t>Część z nas używa go w swojej codziennej pracy, jako </a:t>
            </a:r>
            <a:r>
              <a:rPr lang="pl-PL" sz="1600" b="1" dirty="0" smtClean="0"/>
              <a:t>narzędzia niezbędnego</a:t>
            </a:r>
            <a:r>
              <a:rPr lang="pl-PL" sz="1600" dirty="0" smtClean="0"/>
              <a:t> do tworzenia projektów, zdalnej obsługi firmy, zarządzania systemami sprzedażowymi sklepu czy wymiany korespondencji z partnerami biznesowymi. Jest też potrzebny do poszerzania zakresu wiedzy jaką dysponujemy, dlatego chętnie korzystają z niego studenci, badacze i naukowcy. Byśmy mogli skorzystać z uniwersyteckich wykładów </a:t>
            </a:r>
            <a:r>
              <a:rPr lang="pl-PL" sz="1600" dirty="0" err="1" smtClean="0"/>
              <a:t>online</a:t>
            </a:r>
            <a:r>
              <a:rPr lang="pl-PL" sz="1600" dirty="0" smtClean="0"/>
              <a:t> czy uczestniczyć w kursach i dodatkowych szkoleniach, konieczne jest posiadanie stałego dostępu do łącza internetowego.</a:t>
            </a:r>
            <a:endParaRPr lang="pl-PL" sz="1600" dirty="0"/>
          </a:p>
        </p:txBody>
      </p:sp>
      <p:sp>
        <p:nvSpPr>
          <p:cNvPr id="3" name="Prostokąt 2"/>
          <p:cNvSpPr/>
          <p:nvPr/>
        </p:nvSpPr>
        <p:spPr>
          <a:xfrm>
            <a:off x="971600" y="195486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/>
              <a:t>Do czego przydaje się nam komputer?</a:t>
            </a:r>
            <a:endParaRPr lang="pl-PL" sz="2400" b="1" dirty="0"/>
          </a:p>
        </p:txBody>
      </p:sp>
      <p:pic>
        <p:nvPicPr>
          <p:cNvPr id="5" name="Obraz 4" descr="Obraz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82549" y="2"/>
            <a:ext cx="861455" cy="862571"/>
          </a:xfrm>
          <a:prstGeom prst="rect">
            <a:avLst/>
          </a:prstGeom>
        </p:spPr>
      </p:pic>
      <p:pic>
        <p:nvPicPr>
          <p:cNvPr id="20482" name="Picture 2" descr="Przeglądarka, Sieć, Www, Kompu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931790"/>
            <a:ext cx="2211710" cy="2211710"/>
          </a:xfrm>
          <a:prstGeom prst="rect">
            <a:avLst/>
          </a:prstGeom>
          <a:noFill/>
        </p:spPr>
      </p:pic>
      <p:pic>
        <p:nvPicPr>
          <p:cNvPr id="20484" name="Picture 4" descr="Gabinet, Wolny Strzelec, Kompu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843558"/>
            <a:ext cx="3024336" cy="20118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187624" y="1275606"/>
            <a:ext cx="5616624" cy="32932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l-PL" sz="1600" dirty="0" smtClean="0"/>
              <a:t>Komputer został uznany za </a:t>
            </a:r>
            <a:r>
              <a:rPr lang="pl-PL" sz="1600" i="1" dirty="0" err="1" smtClean="0"/>
              <a:t>machine</a:t>
            </a:r>
            <a:r>
              <a:rPr lang="pl-PL" sz="1600" i="1" dirty="0" smtClean="0"/>
              <a:t> of </a:t>
            </a:r>
            <a:r>
              <a:rPr lang="pl-PL" sz="1600" i="1" dirty="0" err="1" smtClean="0"/>
              <a:t>the</a:t>
            </a:r>
            <a:r>
              <a:rPr lang="pl-PL" sz="1600" i="1" dirty="0" smtClean="0"/>
              <a:t> </a:t>
            </a:r>
            <a:r>
              <a:rPr lang="pl-PL" sz="1600" i="1" dirty="0" err="1" smtClean="0"/>
              <a:t>year</a:t>
            </a:r>
            <a:r>
              <a:rPr lang="pl-PL" sz="1600" dirty="0" smtClean="0"/>
              <a:t> przez tygodnik “Time” w 1982 roku. Trudno sobie wyobrazić, że to niewielkie pudełko, w początkach swojego istnienia zajmowało przestrzeń sporego pomieszczenia. Za pioniera teoretycznych podstaw informatyki uznaje się </a:t>
            </a:r>
            <a:r>
              <a:rPr lang="pl-PL" sz="1600" b="1" dirty="0" smtClean="0"/>
              <a:t>Alana Turinga</a:t>
            </a:r>
            <a:r>
              <a:rPr lang="pl-PL" sz="1600" dirty="0" smtClean="0"/>
              <a:t>, ale nie on jeden ostatecznie przyczynił się do tego, że dziś możemy korzystać z tak wielu, różnych </a:t>
            </a:r>
            <a:r>
              <a:rPr lang="pl-PL" sz="1600" b="1" dirty="0" smtClean="0"/>
              <a:t>typów komputerów</a:t>
            </a:r>
            <a:r>
              <a:rPr lang="pl-PL" sz="1600" dirty="0" smtClean="0"/>
              <a:t>. Wielkie uznanie należy się także innym, wybitnym badaczom, którzy z racji swojego zajęcia istotnie wpłynęli na wizerunek tej wszechstronnej wykorzystywanej maszyny. Co ciekawe, za pierwszą programistkę uważa się żyjącą w XIX w. matematyczkę i poetkę, </a:t>
            </a:r>
            <a:r>
              <a:rPr lang="pl-PL" sz="1600" b="1" dirty="0" err="1" smtClean="0"/>
              <a:t>Ade</a:t>
            </a:r>
            <a:r>
              <a:rPr lang="pl-PL" sz="1600" b="1" dirty="0" smtClean="0"/>
              <a:t> </a:t>
            </a:r>
            <a:r>
              <a:rPr lang="pl-PL" sz="1600" b="1" dirty="0" err="1" smtClean="0"/>
              <a:t>Lovelace</a:t>
            </a:r>
            <a:r>
              <a:rPr lang="pl-PL" sz="1600" dirty="0" smtClean="0"/>
              <a:t> odpowiedzialną za współtworzenie wizji </a:t>
            </a:r>
            <a:r>
              <a:rPr lang="pl-PL" sz="1600" i="1" dirty="0" smtClean="0"/>
              <a:t>tzw. maszyny analitycznej</a:t>
            </a:r>
            <a:r>
              <a:rPr lang="pl-PL" sz="1600" dirty="0" smtClean="0"/>
              <a:t>.</a:t>
            </a:r>
          </a:p>
        </p:txBody>
      </p:sp>
      <p:pic>
        <p:nvPicPr>
          <p:cNvPr id="4" name="Obraz 3" descr="Obraz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82549" y="2"/>
            <a:ext cx="861455" cy="862571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043608" y="267494"/>
            <a:ext cx="75963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 smtClean="0"/>
              <a:t>Spektakularna kariera liczącej maszyny elektronicznej</a:t>
            </a:r>
            <a:endParaRPr lang="pl-PL" sz="2000" b="1" dirty="0"/>
          </a:p>
        </p:txBody>
      </p:sp>
      <p:pic>
        <p:nvPicPr>
          <p:cNvPr id="19458" name="Picture 2" descr="Komputer, Pulpit, Nowoczesny, Urządzen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1550" y="1923678"/>
            <a:ext cx="2612450" cy="19690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115616" y="1419622"/>
            <a:ext cx="4824536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l-PL" sz="1600" dirty="0" smtClean="0"/>
              <a:t>Urządzeniami poprzedzającymi powstanie komputera były m. in. maszyna do pisania, dalekopis czy rzecz </a:t>
            </a:r>
            <a:br>
              <a:rPr lang="pl-PL" sz="1600" dirty="0" smtClean="0"/>
            </a:br>
            <a:r>
              <a:rPr lang="pl-PL" sz="1600" dirty="0" smtClean="0"/>
              <a:t>o dziwnie brzmiącej nazwie </a:t>
            </a:r>
            <a:r>
              <a:rPr lang="pl-PL" sz="1600" b="1" dirty="0" err="1" smtClean="0"/>
              <a:t>pascalina</a:t>
            </a:r>
            <a:r>
              <a:rPr lang="pl-PL" sz="1600" dirty="0" smtClean="0"/>
              <a:t> – mechaniczny sumator skonstruowany w 1645 roku przez Blaise Pascala, którego zasługą są odkrycia również w innych dziedzinach i dlatego np. ciśnienie, którego pojęcia sprecyzował właśnie ten zdolny naukowiec, mierzy się w </a:t>
            </a:r>
            <a:r>
              <a:rPr lang="pl-PL" sz="1600" i="1" dirty="0" smtClean="0"/>
              <a:t>stopniach Pascala</a:t>
            </a:r>
            <a:r>
              <a:rPr lang="pl-PL" sz="1600" dirty="0" smtClean="0"/>
              <a:t>. Na jego cześć nazwano również jeden z języków programowania.</a:t>
            </a:r>
            <a:endParaRPr lang="pl-PL" sz="1600" dirty="0"/>
          </a:p>
        </p:txBody>
      </p:sp>
      <p:pic>
        <p:nvPicPr>
          <p:cNvPr id="3" name="Obraz 2" descr="Obraz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82549" y="2"/>
            <a:ext cx="861455" cy="862571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1115616" y="195486"/>
            <a:ext cx="71287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/>
              <a:t>Spektakularna </a:t>
            </a:r>
            <a:r>
              <a:rPr lang="pl-PL" sz="2000" b="1" dirty="0" smtClean="0"/>
              <a:t>kariera</a:t>
            </a:r>
            <a:r>
              <a:rPr lang="pl-PL" b="1" dirty="0" smtClean="0"/>
              <a:t> liczącej maszyny elektronicznej</a:t>
            </a:r>
            <a:endParaRPr lang="pl-PL" b="1" dirty="0"/>
          </a:p>
        </p:txBody>
      </p:sp>
      <p:pic>
        <p:nvPicPr>
          <p:cNvPr id="1026" name="Picture 2" descr="C:\Users\Lenovo\AppData\Local\Microsoft\Windows\Temporary Internet Files\Content.IE5\YBE534YY\it_photo_9136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8316" y="1563638"/>
            <a:ext cx="3135684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Obraz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82549" y="2"/>
            <a:ext cx="861455" cy="862571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403648" y="0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FF0000"/>
                </a:solidFill>
              </a:rPr>
              <a:t>Niebezpieczeństwa w sieci!</a:t>
            </a:r>
            <a:endParaRPr lang="pl-PL" sz="2400" dirty="0">
              <a:solidFill>
                <a:srgbClr val="FF0000"/>
              </a:solidFill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1043608" y="555526"/>
            <a:ext cx="574238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 smtClean="0"/>
              <a:t>            wycieki danych,</a:t>
            </a:r>
          </a:p>
          <a:p>
            <a:endParaRPr lang="pl-PL" dirty="0" smtClean="0"/>
          </a:p>
          <a:p>
            <a:r>
              <a:rPr lang="pl-PL" dirty="0" smtClean="0"/>
              <a:t>        </a:t>
            </a:r>
            <a:r>
              <a:rPr lang="pl-PL" sz="1600" dirty="0" smtClean="0"/>
              <a:t>ataki </a:t>
            </a:r>
            <a:r>
              <a:rPr lang="pl-PL" sz="1600" dirty="0" err="1" smtClean="0"/>
              <a:t>hakerskie</a:t>
            </a:r>
            <a:r>
              <a:rPr lang="pl-PL" sz="1600" dirty="0" smtClean="0"/>
              <a:t>,</a:t>
            </a:r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        </a:t>
            </a:r>
            <a:r>
              <a:rPr lang="pl-PL" sz="1600" dirty="0" smtClean="0"/>
              <a:t>oprogramowanie złośliwe (</a:t>
            </a:r>
            <a:r>
              <a:rPr lang="pl-PL" sz="1600" dirty="0" err="1" smtClean="0"/>
              <a:t>malware</a:t>
            </a:r>
            <a:r>
              <a:rPr lang="pl-PL" sz="1600" dirty="0" smtClean="0"/>
              <a:t>):</a:t>
            </a:r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	</a:t>
            </a:r>
            <a:r>
              <a:rPr lang="pl-PL" sz="1600" dirty="0" smtClean="0"/>
              <a:t>wirusy komputerowe,</a:t>
            </a:r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	</a:t>
            </a:r>
            <a:r>
              <a:rPr lang="pl-PL" sz="1600" dirty="0" err="1" smtClean="0"/>
              <a:t>wormsy</a:t>
            </a:r>
            <a:r>
              <a:rPr lang="pl-PL" sz="1600" dirty="0" smtClean="0"/>
              <a:t> (robaki komputerowe),</a:t>
            </a:r>
            <a:endParaRPr lang="pl-PL" dirty="0" smtClean="0"/>
          </a:p>
          <a:p>
            <a:r>
              <a:rPr lang="pl-PL" dirty="0" smtClean="0"/>
              <a:t>	</a:t>
            </a:r>
          </a:p>
          <a:p>
            <a:r>
              <a:rPr lang="pl-PL" dirty="0" smtClean="0"/>
              <a:t>	</a:t>
            </a:r>
            <a:r>
              <a:rPr lang="pl-PL" sz="1600" dirty="0" err="1" smtClean="0"/>
              <a:t>ransomware</a:t>
            </a:r>
            <a:r>
              <a:rPr lang="pl-PL" sz="1600" dirty="0" smtClean="0"/>
              <a:t>,</a:t>
            </a:r>
          </a:p>
          <a:p>
            <a:endParaRPr lang="pl-PL" sz="1600" dirty="0" smtClean="0"/>
          </a:p>
          <a:p>
            <a:r>
              <a:rPr lang="pl-PL" sz="1600" dirty="0" smtClean="0"/>
              <a:t>	 </a:t>
            </a:r>
            <a:r>
              <a:rPr lang="pl-PL" sz="1600" dirty="0" err="1" smtClean="0"/>
              <a:t>adware</a:t>
            </a:r>
            <a:r>
              <a:rPr lang="pl-PL" sz="1600" dirty="0" smtClean="0"/>
              <a:t>,</a:t>
            </a:r>
          </a:p>
          <a:p>
            <a:r>
              <a:rPr lang="pl-PL" sz="1600" dirty="0" smtClean="0"/>
              <a:t>	</a:t>
            </a:r>
          </a:p>
          <a:p>
            <a:r>
              <a:rPr lang="pl-PL" sz="1600" dirty="0" smtClean="0"/>
              <a:t>	</a:t>
            </a:r>
            <a:r>
              <a:rPr lang="pl-PL" sz="1600" dirty="0" err="1" smtClean="0"/>
              <a:t>wiper</a:t>
            </a:r>
            <a:r>
              <a:rPr lang="pl-PL" sz="1600" dirty="0" smtClean="0"/>
              <a:t>,</a:t>
            </a:r>
          </a:p>
          <a:p>
            <a:endParaRPr lang="pl-PL" sz="1600" dirty="0" smtClean="0"/>
          </a:p>
          <a:p>
            <a:r>
              <a:rPr lang="pl-PL" sz="1600" dirty="0" smtClean="0"/>
              <a:t>	koń trojański /trojan.</a:t>
            </a:r>
            <a:endParaRPr lang="pl-PL" sz="1600" dirty="0"/>
          </a:p>
        </p:txBody>
      </p:sp>
      <p:pic>
        <p:nvPicPr>
          <p:cNvPr id="32770" name="Picture 2" descr="Przestępczość, Internet, Cyberprzestrzeń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435846"/>
            <a:ext cx="3497180" cy="1558276"/>
          </a:xfrm>
          <a:prstGeom prst="rect">
            <a:avLst/>
          </a:prstGeom>
          <a:noFill/>
        </p:spPr>
      </p:pic>
      <p:pic>
        <p:nvPicPr>
          <p:cNvPr id="32772" name="Picture 4" descr="Bezpieczeństwo Cybernetyczne, Ochrona Internetu"/>
          <p:cNvPicPr>
            <a:picLocks noChangeAspect="1" noChangeArrowheads="1"/>
          </p:cNvPicPr>
          <p:nvPr/>
        </p:nvPicPr>
        <p:blipFill>
          <a:blip r:embed="rId4" cstate="print"/>
          <a:srcRect l="29545" t="24877" r="29546" b="25369"/>
          <a:stretch>
            <a:fillRect/>
          </a:stretch>
        </p:blipFill>
        <p:spPr bwMode="auto">
          <a:xfrm>
            <a:off x="5724128" y="987574"/>
            <a:ext cx="3055196" cy="2376264"/>
          </a:xfrm>
          <a:prstGeom prst="rect">
            <a:avLst/>
          </a:prstGeom>
          <a:noFill/>
        </p:spPr>
      </p:pic>
      <p:sp>
        <p:nvSpPr>
          <p:cNvPr id="11" name="Prostokąt 10"/>
          <p:cNvSpPr/>
          <p:nvPr/>
        </p:nvSpPr>
        <p:spPr>
          <a:xfrm>
            <a:off x="1043608" y="339502"/>
            <a:ext cx="3888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>
                <a:solidFill>
                  <a:srgbClr val="0070C0"/>
                </a:solidFill>
              </a:rPr>
              <a:t>Głównymi zagrożeniami w sieci są:</a:t>
            </a:r>
          </a:p>
          <a:p>
            <a:endParaRPr lang="pl-PL" sz="1400" dirty="0"/>
          </a:p>
        </p:txBody>
      </p:sp>
      <p:pic>
        <p:nvPicPr>
          <p:cNvPr id="22530" name="Picture 2" descr="Haker, Włamać Się, Bezpieczeństwo, Cyber, Komputer"/>
          <p:cNvPicPr>
            <a:picLocks noChangeAspect="1" noChangeArrowheads="1"/>
          </p:cNvPicPr>
          <p:nvPr/>
        </p:nvPicPr>
        <p:blipFill>
          <a:blip r:embed="rId5" cstate="print"/>
          <a:srcRect l="10822" t="22215" r="8013" b="16581"/>
          <a:stretch>
            <a:fillRect/>
          </a:stretch>
        </p:blipFill>
        <p:spPr bwMode="auto">
          <a:xfrm>
            <a:off x="1187624" y="987574"/>
            <a:ext cx="360040" cy="384043"/>
          </a:xfrm>
          <a:prstGeom prst="rect">
            <a:avLst/>
          </a:prstGeom>
          <a:noFill/>
        </p:spPr>
      </p:pic>
      <p:pic>
        <p:nvPicPr>
          <p:cNvPr id="22532" name="Picture 4" descr="E-Mail, Wirus, Spam, Technologia"/>
          <p:cNvPicPr>
            <a:picLocks noChangeAspect="1" noChangeArrowheads="1"/>
          </p:cNvPicPr>
          <p:nvPr/>
        </p:nvPicPr>
        <p:blipFill>
          <a:blip r:embed="rId6" cstate="print"/>
          <a:srcRect l="25868" t="7745" r="22396" b="14803"/>
          <a:stretch>
            <a:fillRect/>
          </a:stretch>
        </p:blipFill>
        <p:spPr bwMode="auto">
          <a:xfrm>
            <a:off x="1115616" y="1491630"/>
            <a:ext cx="432048" cy="432048"/>
          </a:xfrm>
          <a:prstGeom prst="rect">
            <a:avLst/>
          </a:prstGeom>
          <a:noFill/>
        </p:spPr>
      </p:pic>
      <p:pic>
        <p:nvPicPr>
          <p:cNvPr id="22534" name="Picture 6" descr="Ransomware, Wannacry, Złośliwe Oprogramowanie"/>
          <p:cNvPicPr>
            <a:picLocks noChangeAspect="1" noChangeArrowheads="1"/>
          </p:cNvPicPr>
          <p:nvPr/>
        </p:nvPicPr>
        <p:blipFill>
          <a:blip r:embed="rId7" cstate="print"/>
          <a:srcRect l="25359" t="11111" r="37211" b="33333"/>
          <a:stretch>
            <a:fillRect/>
          </a:stretch>
        </p:blipFill>
        <p:spPr bwMode="auto">
          <a:xfrm>
            <a:off x="1475656" y="3147814"/>
            <a:ext cx="504056" cy="420047"/>
          </a:xfrm>
          <a:prstGeom prst="rect">
            <a:avLst/>
          </a:prstGeom>
          <a:noFill/>
        </p:spPr>
      </p:pic>
      <p:pic>
        <p:nvPicPr>
          <p:cNvPr id="22536" name="Picture 8" descr="Internet, Komputer, Ekran, Monitor, Www, Komunikacj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15616" y="627534"/>
            <a:ext cx="648670" cy="325686"/>
          </a:xfrm>
          <a:prstGeom prst="rect">
            <a:avLst/>
          </a:prstGeom>
          <a:noFill/>
        </p:spPr>
      </p:pic>
      <p:pic>
        <p:nvPicPr>
          <p:cNvPr id="22540" name="Picture 12" descr="Wirus, Robak, Komputer, Trojańsk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03648" y="2643758"/>
            <a:ext cx="640071" cy="360040"/>
          </a:xfrm>
          <a:prstGeom prst="rect">
            <a:avLst/>
          </a:prstGeom>
          <a:noFill/>
        </p:spPr>
      </p:pic>
      <p:pic>
        <p:nvPicPr>
          <p:cNvPr id="22542" name="Picture 14" descr="E-Mail, Oszustwa, Atak, Laptop, Wirus"/>
          <p:cNvPicPr>
            <a:picLocks noChangeAspect="1" noChangeArrowheads="1"/>
          </p:cNvPicPr>
          <p:nvPr/>
        </p:nvPicPr>
        <p:blipFill>
          <a:blip r:embed="rId10" cstate="print"/>
          <a:srcRect l="14835" t="24737" r="17924" b="11654"/>
          <a:stretch>
            <a:fillRect/>
          </a:stretch>
        </p:blipFill>
        <p:spPr bwMode="auto">
          <a:xfrm>
            <a:off x="1403648" y="3651870"/>
            <a:ext cx="648072" cy="395529"/>
          </a:xfrm>
          <a:prstGeom prst="rect">
            <a:avLst/>
          </a:prstGeom>
          <a:noFill/>
        </p:spPr>
      </p:pic>
      <p:pic>
        <p:nvPicPr>
          <p:cNvPr id="22544" name="Picture 16" descr="Koń, Drewno, Horse, Zabawka, Konik, Koń Trojański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19672" y="4731990"/>
            <a:ext cx="322350" cy="411510"/>
          </a:xfrm>
          <a:prstGeom prst="rect">
            <a:avLst/>
          </a:prstGeom>
          <a:noFill/>
        </p:spPr>
      </p:pic>
      <p:pic>
        <p:nvPicPr>
          <p:cNvPr id="22546" name="Picture 18" descr="Śmieci, Kosz, Marnotrawstwo, Metal, Móc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475656" y="4155926"/>
            <a:ext cx="481518" cy="502197"/>
          </a:xfrm>
          <a:prstGeom prst="rect">
            <a:avLst/>
          </a:prstGeom>
          <a:noFill/>
        </p:spPr>
      </p:pic>
      <p:pic>
        <p:nvPicPr>
          <p:cNvPr id="18" name="Picture 4" descr="Zalążek, Bacillus, Zły, Walka, Przeciwk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259632" y="1995686"/>
            <a:ext cx="775551" cy="5925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Obraz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82549" y="2"/>
            <a:ext cx="861455" cy="862571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1439144" y="1275606"/>
            <a:ext cx="770485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dirty="0" smtClean="0"/>
              <a:t>Wyciek danych następuje, kiedy strona internetowa przez pomyłkę udostępni wrażliwe dane lub padnie ofiarą ataku </a:t>
            </a:r>
            <a:r>
              <a:rPr lang="pl-PL" dirty="0" err="1" smtClean="0"/>
              <a:t>hakerskiego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1331640" y="2571750"/>
            <a:ext cx="3672408" cy="147732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l-PL" dirty="0" smtClean="0"/>
              <a:t>Najczęściej dochodzi do wycieków</a:t>
            </a:r>
          </a:p>
          <a:p>
            <a:pPr algn="ctr"/>
            <a:r>
              <a:rPr lang="pl-PL" dirty="0" smtClean="0"/>
              <a:t>haseł, dlatego ważne jest</a:t>
            </a:r>
          </a:p>
          <a:p>
            <a:pPr algn="ctr"/>
            <a:r>
              <a:rPr lang="pl-PL" dirty="0" smtClean="0"/>
              <a:t>posiadanie unikalnego hasła</a:t>
            </a:r>
          </a:p>
          <a:p>
            <a:pPr algn="ctr"/>
            <a:r>
              <a:rPr lang="pl-PL" dirty="0" smtClean="0"/>
              <a:t>do każdej strony internetowej,</a:t>
            </a:r>
          </a:p>
          <a:p>
            <a:pPr algn="ctr"/>
            <a:r>
              <a:rPr lang="pl-PL" dirty="0" smtClean="0"/>
              <a:t>na której mamy konto!</a:t>
            </a:r>
            <a:endParaRPr lang="pl-PL" dirty="0"/>
          </a:p>
        </p:txBody>
      </p:sp>
      <p:sp>
        <p:nvSpPr>
          <p:cNvPr id="11" name="Prostokąt 10"/>
          <p:cNvSpPr/>
          <p:nvPr/>
        </p:nvSpPr>
        <p:spPr>
          <a:xfrm>
            <a:off x="1691680" y="339502"/>
            <a:ext cx="6336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FFC000"/>
                </a:solidFill>
              </a:rPr>
              <a:t>Wyciek danych </a:t>
            </a:r>
            <a:endParaRPr lang="pl-PL" sz="2800" b="1" dirty="0">
              <a:solidFill>
                <a:srgbClr val="FFC000"/>
              </a:solidFill>
            </a:endParaRPr>
          </a:p>
        </p:txBody>
      </p:sp>
      <p:pic>
        <p:nvPicPr>
          <p:cNvPr id="21506" name="Picture 2" descr="Wyłudzanie Informacji, Referencje, Da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067694"/>
            <a:ext cx="3635203" cy="280831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7" name="Picture 8" descr="Internet, Komputer, Ekran, Monitor, Www, Komunikacj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123478"/>
            <a:ext cx="1898532" cy="9532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Obraz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82549" y="2"/>
            <a:ext cx="861455" cy="862571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619672" y="1707654"/>
            <a:ext cx="3384376" cy="175432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dirty="0" smtClean="0"/>
              <a:t>Atakiem </a:t>
            </a:r>
            <a:r>
              <a:rPr lang="pl-PL" dirty="0" err="1" smtClean="0"/>
              <a:t>hakerskim</a:t>
            </a:r>
            <a:r>
              <a:rPr lang="pl-PL" dirty="0" smtClean="0"/>
              <a:t> nazywamy</a:t>
            </a:r>
          </a:p>
          <a:p>
            <a:pPr algn="ctr"/>
            <a:r>
              <a:rPr lang="pl-PL" dirty="0" smtClean="0"/>
              <a:t>celowe złamanie zabezpieczeń</a:t>
            </a:r>
          </a:p>
          <a:p>
            <a:pPr algn="ctr"/>
            <a:r>
              <a:rPr lang="pl-PL" dirty="0" smtClean="0"/>
              <a:t>wybranej firmy lub użytkownika.</a:t>
            </a:r>
          </a:p>
          <a:p>
            <a:pPr algn="ctr"/>
            <a:r>
              <a:rPr lang="pl-PL" dirty="0" smtClean="0"/>
              <a:t>Atak ten może mieć różne cele:</a:t>
            </a:r>
          </a:p>
          <a:p>
            <a:pPr algn="ctr"/>
            <a:r>
              <a:rPr lang="pl-PL" dirty="0" smtClean="0"/>
              <a:t>pozyskanie danych, uszkodzenie</a:t>
            </a:r>
          </a:p>
          <a:p>
            <a:pPr algn="ctr"/>
            <a:r>
              <a:rPr lang="pl-PL" dirty="0" smtClean="0"/>
              <a:t>sprzętu albo wgranie wirusa.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1043608" y="195486"/>
            <a:ext cx="698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FF0000"/>
                </a:solidFill>
              </a:rPr>
              <a:t>Atak </a:t>
            </a:r>
            <a:r>
              <a:rPr lang="pl-PL" sz="2800" b="1" dirty="0" err="1" smtClean="0">
                <a:solidFill>
                  <a:srgbClr val="FF0000"/>
                </a:solidFill>
              </a:rPr>
              <a:t>hakerski</a:t>
            </a:r>
            <a:endParaRPr lang="pl-PL" sz="2800" b="1" dirty="0">
              <a:solidFill>
                <a:srgbClr val="FF0000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115616" y="4011910"/>
            <a:ext cx="4176464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pl-PL" dirty="0" smtClean="0"/>
              <a:t>Przeciętny użytkownik nie musi obawiać</a:t>
            </a:r>
          </a:p>
          <a:p>
            <a:pPr algn="just"/>
            <a:r>
              <a:rPr lang="pl-PL" dirty="0" smtClean="0"/>
              <a:t>się ataku </a:t>
            </a:r>
            <a:r>
              <a:rPr lang="pl-PL" dirty="0" err="1" smtClean="0"/>
              <a:t>hakerskiego</a:t>
            </a:r>
            <a:r>
              <a:rPr lang="pl-PL" dirty="0" smtClean="0"/>
              <a:t>.  Najczęściej</a:t>
            </a:r>
          </a:p>
          <a:p>
            <a:pPr algn="just"/>
            <a:r>
              <a:rPr lang="pl-PL" dirty="0" smtClean="0"/>
              <a:t>ofiarami ataku </a:t>
            </a:r>
            <a:r>
              <a:rPr lang="pl-PL" dirty="0" err="1" smtClean="0"/>
              <a:t>hakerskiego</a:t>
            </a:r>
            <a:r>
              <a:rPr lang="pl-PL" dirty="0" smtClean="0"/>
              <a:t> są duże firmy.</a:t>
            </a:r>
            <a:endParaRPr lang="pl-PL" dirty="0"/>
          </a:p>
        </p:txBody>
      </p:sp>
      <p:pic>
        <p:nvPicPr>
          <p:cNvPr id="6" name="Picture 2" descr="Haker, Włamać Się, Bezpieczeństwo, Cyber, Komputer"/>
          <p:cNvPicPr>
            <a:picLocks noChangeAspect="1" noChangeArrowheads="1"/>
          </p:cNvPicPr>
          <p:nvPr/>
        </p:nvPicPr>
        <p:blipFill>
          <a:blip r:embed="rId3" cstate="print"/>
          <a:srcRect l="10822" t="22215" r="8013" b="16581"/>
          <a:stretch>
            <a:fillRect/>
          </a:stretch>
        </p:blipFill>
        <p:spPr bwMode="auto">
          <a:xfrm>
            <a:off x="2267744" y="76809"/>
            <a:ext cx="1008112" cy="1075320"/>
          </a:xfrm>
          <a:prstGeom prst="rect">
            <a:avLst/>
          </a:prstGeom>
          <a:noFill/>
        </p:spPr>
      </p:pic>
      <p:pic>
        <p:nvPicPr>
          <p:cNvPr id="20482" name="Picture 2" descr="Cyber, Atak, Szyfrowanie, Smartphone, Zero, Jed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419622"/>
            <a:ext cx="3672407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Obraz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82549" y="2"/>
            <a:ext cx="861455" cy="862571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5868144" y="3003798"/>
            <a:ext cx="3103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pl-PL" dirty="0" smtClean="0"/>
              <a:t>konie trojańskie </a:t>
            </a:r>
            <a:r>
              <a:rPr lang="pl-PL" dirty="0" err="1" smtClean="0"/>
              <a:t>(trojan</a:t>
            </a:r>
            <a:r>
              <a:rPr lang="pl-PL" dirty="0" smtClean="0"/>
              <a:t>y)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1043608" y="2211710"/>
            <a:ext cx="810039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 smtClean="0"/>
          </a:p>
          <a:p>
            <a:pPr>
              <a:buFont typeface="Wingdings" pitchFamily="2" charset="2"/>
              <a:buChar char="§"/>
            </a:pPr>
            <a:endParaRPr lang="pl-PL" dirty="0" smtClean="0"/>
          </a:p>
          <a:p>
            <a:pPr lvl="1"/>
            <a:r>
              <a:rPr lang="pl-PL" dirty="0" smtClean="0"/>
              <a:t> 	</a:t>
            </a:r>
          </a:p>
          <a:p>
            <a:pPr lvl="1"/>
            <a:r>
              <a:rPr lang="pl-PL" dirty="0" smtClean="0"/>
              <a:t>	 </a:t>
            </a:r>
            <a:r>
              <a:rPr lang="pl-PL" dirty="0" err="1" smtClean="0"/>
              <a:t>wormsy</a:t>
            </a:r>
            <a:r>
              <a:rPr lang="pl-PL" dirty="0" smtClean="0"/>
              <a:t> (robaki komputerowe)</a:t>
            </a:r>
          </a:p>
          <a:p>
            <a:pPr lvl="1"/>
            <a:endParaRPr lang="pl-PL" dirty="0" smtClean="0"/>
          </a:p>
          <a:p>
            <a:pPr lvl="1"/>
            <a:r>
              <a:rPr lang="pl-PL" dirty="0" smtClean="0"/>
              <a:t>	 </a:t>
            </a:r>
            <a:r>
              <a:rPr lang="pl-PL" dirty="0" err="1" smtClean="0"/>
              <a:t>adware</a:t>
            </a:r>
            <a:r>
              <a:rPr lang="pl-PL" dirty="0" smtClean="0"/>
              <a:t>					 </a:t>
            </a:r>
            <a:r>
              <a:rPr lang="pl-PL" dirty="0" err="1" smtClean="0"/>
              <a:t>wiper</a:t>
            </a:r>
            <a:endParaRPr lang="pl-PL" dirty="0" smtClean="0"/>
          </a:p>
          <a:p>
            <a:pPr lvl="1"/>
            <a:endParaRPr lang="pl-PL" dirty="0" smtClean="0"/>
          </a:p>
          <a:p>
            <a:pPr lvl="1"/>
            <a:r>
              <a:rPr lang="pl-PL" dirty="0" smtClean="0"/>
              <a:t>	  wirusy</a:t>
            </a:r>
          </a:p>
          <a:p>
            <a:pPr lvl="1"/>
            <a:r>
              <a:rPr lang="pl-PL" dirty="0" smtClean="0"/>
              <a:t>						</a:t>
            </a:r>
          </a:p>
          <a:p>
            <a:pPr lvl="1"/>
            <a:endParaRPr lang="pl-PL" dirty="0" smtClean="0"/>
          </a:p>
          <a:p>
            <a:pPr lvl="1"/>
            <a:r>
              <a:rPr lang="pl-PL" dirty="0" smtClean="0"/>
              <a:t>					</a:t>
            </a:r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1187624" y="2427734"/>
            <a:ext cx="2668872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l-PL" dirty="0" err="1" smtClean="0"/>
              <a:t>Malware</a:t>
            </a:r>
            <a:r>
              <a:rPr lang="pl-PL" dirty="0" smtClean="0"/>
              <a:t> ma wiele odmian: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1043608" y="123478"/>
            <a:ext cx="7272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err="1" smtClean="0">
                <a:solidFill>
                  <a:srgbClr val="92D050"/>
                </a:solidFill>
              </a:rPr>
              <a:t>Malware</a:t>
            </a:r>
            <a:endParaRPr lang="pl-PL" sz="2800" b="1" dirty="0" smtClean="0">
              <a:solidFill>
                <a:srgbClr val="92D050"/>
              </a:solidFill>
            </a:endParaRPr>
          </a:p>
        </p:txBody>
      </p:sp>
      <p:pic>
        <p:nvPicPr>
          <p:cNvPr id="12" name="Picture 4" descr="E-Mail, Wirus, Spam, Technologia"/>
          <p:cNvPicPr>
            <a:picLocks noChangeAspect="1" noChangeArrowheads="1"/>
          </p:cNvPicPr>
          <p:nvPr/>
        </p:nvPicPr>
        <p:blipFill>
          <a:blip r:embed="rId4" cstate="print"/>
          <a:srcRect l="25868" t="7745" r="22396" b="14803"/>
          <a:stretch>
            <a:fillRect/>
          </a:stretch>
        </p:blipFill>
        <p:spPr bwMode="auto">
          <a:xfrm>
            <a:off x="2699792" y="0"/>
            <a:ext cx="1080120" cy="1080120"/>
          </a:xfrm>
          <a:prstGeom prst="rect">
            <a:avLst/>
          </a:prstGeom>
          <a:noFill/>
        </p:spPr>
      </p:pic>
      <p:pic>
        <p:nvPicPr>
          <p:cNvPr id="14" name="Picture 12" descr="Wirus, Robak, Komputer, Trojańsk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2931790"/>
            <a:ext cx="792088" cy="445550"/>
          </a:xfrm>
          <a:prstGeom prst="rect">
            <a:avLst/>
          </a:prstGeom>
          <a:noFill/>
        </p:spPr>
      </p:pic>
      <p:pic>
        <p:nvPicPr>
          <p:cNvPr id="15" name="Picture 14" descr="E-Mail, Oszustwa, Atak, Laptop, Wirus"/>
          <p:cNvPicPr>
            <a:picLocks noChangeAspect="1" noChangeArrowheads="1"/>
          </p:cNvPicPr>
          <p:nvPr/>
        </p:nvPicPr>
        <p:blipFill>
          <a:blip r:embed="rId6" cstate="print"/>
          <a:srcRect l="14835" t="24737" r="17924" b="11654"/>
          <a:stretch>
            <a:fillRect/>
          </a:stretch>
        </p:blipFill>
        <p:spPr bwMode="auto">
          <a:xfrm>
            <a:off x="1187624" y="3579862"/>
            <a:ext cx="766057" cy="467537"/>
          </a:xfrm>
          <a:prstGeom prst="rect">
            <a:avLst/>
          </a:prstGeom>
          <a:noFill/>
        </p:spPr>
      </p:pic>
      <p:pic>
        <p:nvPicPr>
          <p:cNvPr id="16" name="Picture 4" descr="Zalążek, Bacillus, Zły, Walka, Przeciwk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4155926"/>
            <a:ext cx="859207" cy="656473"/>
          </a:xfrm>
          <a:prstGeom prst="rect">
            <a:avLst/>
          </a:prstGeom>
          <a:noFill/>
        </p:spPr>
      </p:pic>
      <p:pic>
        <p:nvPicPr>
          <p:cNvPr id="18" name="Picture 16" descr="Koń, Drewno, Horse, Zabawka, Konik, Koń Trojański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8144" y="2859782"/>
            <a:ext cx="504056" cy="643475"/>
          </a:xfrm>
          <a:prstGeom prst="rect">
            <a:avLst/>
          </a:prstGeom>
          <a:noFill/>
        </p:spPr>
      </p:pic>
      <p:pic>
        <p:nvPicPr>
          <p:cNvPr id="19" name="Picture 18" descr="Śmieci, Kosz, Marnotrawstwo, Metal, Móc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0152" y="3651870"/>
            <a:ext cx="481518" cy="502197"/>
          </a:xfrm>
          <a:prstGeom prst="rect">
            <a:avLst/>
          </a:prstGeom>
          <a:noFill/>
        </p:spPr>
      </p:pic>
      <p:pic>
        <p:nvPicPr>
          <p:cNvPr id="20" name="Picture 6" descr="Ransomware, Wannacry, Złośliwe Oprogramowanie"/>
          <p:cNvPicPr>
            <a:picLocks noChangeAspect="1" noChangeArrowheads="1"/>
          </p:cNvPicPr>
          <p:nvPr/>
        </p:nvPicPr>
        <p:blipFill>
          <a:blip r:embed="rId10" cstate="print"/>
          <a:srcRect l="25359" t="11111" r="37211" b="33333"/>
          <a:stretch>
            <a:fillRect/>
          </a:stretch>
        </p:blipFill>
        <p:spPr bwMode="auto">
          <a:xfrm>
            <a:off x="5940152" y="4299942"/>
            <a:ext cx="590466" cy="492055"/>
          </a:xfrm>
          <a:prstGeom prst="rect">
            <a:avLst/>
          </a:prstGeom>
          <a:noFill/>
        </p:spPr>
      </p:pic>
      <p:sp>
        <p:nvSpPr>
          <p:cNvPr id="21" name="Prostokąt 20"/>
          <p:cNvSpPr/>
          <p:nvPr/>
        </p:nvSpPr>
        <p:spPr>
          <a:xfrm>
            <a:off x="6516216" y="4227934"/>
            <a:ext cx="13438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err="1" smtClean="0"/>
              <a:t>ransomware</a:t>
            </a:r>
            <a:endParaRPr lang="pl-PL" dirty="0"/>
          </a:p>
        </p:txBody>
      </p:sp>
      <p:sp>
        <p:nvSpPr>
          <p:cNvPr id="17" name="Prostokąt 16"/>
          <p:cNvSpPr/>
          <p:nvPr/>
        </p:nvSpPr>
        <p:spPr>
          <a:xfrm>
            <a:off x="2123728" y="1131590"/>
            <a:ext cx="5976664" cy="1200329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dirty="0" err="1" smtClean="0"/>
              <a:t>Malware</a:t>
            </a:r>
            <a:r>
              <a:rPr lang="pl-PL" dirty="0" smtClean="0"/>
              <a:t> [czytaj: </a:t>
            </a:r>
            <a:r>
              <a:rPr lang="pl-PL" dirty="0" err="1" smtClean="0"/>
              <a:t>malwer</a:t>
            </a:r>
            <a:r>
              <a:rPr lang="pl-PL" dirty="0" smtClean="0"/>
              <a:t>] to inaczej oprogramowanie złośliwe.</a:t>
            </a:r>
          </a:p>
          <a:p>
            <a:pPr algn="ctr"/>
            <a:r>
              <a:rPr lang="pl-PL" dirty="0" smtClean="0"/>
              <a:t>Każdy program celowo stworzony do uszkadzania sprzętu,</a:t>
            </a:r>
          </a:p>
          <a:p>
            <a:pPr algn="ctr"/>
            <a:r>
              <a:rPr lang="pl-PL" dirty="0" smtClean="0"/>
              <a:t>działania bez wiedzy użytkownika bądź nielegalnych operacji</a:t>
            </a:r>
          </a:p>
          <a:p>
            <a:pPr algn="ctr"/>
            <a:r>
              <a:rPr lang="pl-PL" dirty="0" smtClean="0"/>
              <a:t>jest nazywany </a:t>
            </a:r>
            <a:r>
              <a:rPr lang="pl-PL" dirty="0" err="1" smtClean="0"/>
              <a:t>malware</a:t>
            </a:r>
            <a:r>
              <a:rPr lang="pl-PL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silenie">
  <a:themeElements>
    <a:clrScheme name="Przesileni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rzesileni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rzesileni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320</TotalTime>
  <Words>865</Words>
  <Application>Microsoft Office PowerPoint</Application>
  <PresentationFormat>Pokaz na ekranie (16:9)</PresentationFormat>
  <Paragraphs>214</Paragraphs>
  <Slides>26</Slides>
  <Notes>4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27" baseType="lpstr">
      <vt:lpstr>Przesilenie</vt:lpstr>
      <vt:lpstr>Dzień Bezpiecznego Komputera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Dzień Bezpiecznego Komputera</dc:title>
  <dc:creator>Lenovo</dc:creator>
  <cp:lastModifiedBy>Lenovo</cp:lastModifiedBy>
  <cp:revision>18</cp:revision>
  <dcterms:created xsi:type="dcterms:W3CDTF">2020-10-12T17:13:45Z</dcterms:created>
  <dcterms:modified xsi:type="dcterms:W3CDTF">2021-10-17T21:45:50Z</dcterms:modified>
</cp:coreProperties>
</file>